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2" r:id="rId1"/>
    <p:sldMasterId id="2147483753" r:id="rId2"/>
  </p:sldMasterIdLst>
  <p:notesMasterIdLst>
    <p:notesMasterId r:id="rId7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Lst>
  <p:sldSz cx="9144000" cy="5143500" type="screen16x9"/>
  <p:notesSz cx="6858000" cy="9144000"/>
  <p:embeddedFontLst>
    <p:embeddedFont>
      <p:font typeface="Inconsolata" panose="020B0604020202020204" charset="0"/>
      <p:regular r:id="rId76"/>
      <p:bold r:id="rId77"/>
    </p:embeddedFont>
    <p:embeddedFont>
      <p:font typeface="Roboto" panose="020B0604020202020204" charset="0"/>
      <p:regular r:id="rId78"/>
      <p:bold r:id="rId79"/>
      <p:italic r:id="rId80"/>
      <p:boldItalic r:id="rId81"/>
    </p:embeddedFont>
    <p:embeddedFont>
      <p:font typeface="Roboto Light" panose="020B0604020202020204" charset="0"/>
      <p:regular r:id="rId82"/>
      <p:bold r:id="rId83"/>
      <p:italic r:id="rId84"/>
      <p:boldItalic r:id="rId85"/>
    </p:embeddedFont>
    <p:embeddedFont>
      <p:font typeface="Roboto Medium" panose="020B0604020202020204" charset="0"/>
      <p:regular r:id="rId86"/>
      <p:bold r:id="rId87"/>
      <p:italic r:id="rId88"/>
      <p:boldItalic r:id="rId89"/>
    </p:embeddedFont>
    <p:embeddedFont>
      <p:font typeface="Roboto Thin" panose="020B060402020202020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6">
          <p15:clr>
            <a:srgbClr val="9AA0A6"/>
          </p15:clr>
        </p15:guide>
        <p15:guide id="2" pos="288">
          <p15:clr>
            <a:srgbClr val="9AA0A6"/>
          </p15:clr>
        </p15:guide>
        <p15:guide id="3">
          <p15:clr>
            <a:srgbClr val="9AA0A6"/>
          </p15:clr>
        </p15:guide>
        <p15:guide id="4" orient="horz" pos="142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29B3F3-2A39-45D4-8BD8-1E1F64226473}">
  <a:tblStyle styleId="{FF29B3F3-2A39-45D4-8BD8-1E1F642264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252" y="126"/>
      </p:cViewPr>
      <p:guideLst>
        <p:guide orient="horz" pos="426"/>
        <p:guide pos="288"/>
        <p:guide/>
        <p:guide orient="horz" pos="14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4.fntdata"/><Relationship Id="rId5" Type="http://schemas.openxmlformats.org/officeDocument/2006/relationships/slide" Target="slides/slide3.xml"/><Relationship Id="rId90" Type="http://schemas.openxmlformats.org/officeDocument/2006/relationships/font" Target="fonts/font15.fntdata"/><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fntdata"/><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2.fntdata"/><Relationship Id="rId61" Type="http://schemas.openxmlformats.org/officeDocument/2006/relationships/slide" Target="slides/slide59.xml"/><Relationship Id="rId82"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asydns.com/blog/2016/10/24/the-dns-attack-what-it-means-who-did-it-and-how-to-dea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ribbble.com/shots/8083198-Protect-your-dat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84ddb1549a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84ddb1549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778320520a_6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778320520a_6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Shutterstock_741528883 AdobeStock_290033459</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778320520a_6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778320520a_6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shutterstock_1389409868</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84ddb1549a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84ddb1549a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 </a:t>
            </a:r>
            <a:r>
              <a:rPr lang="en" sz="1000">
                <a:solidFill>
                  <a:schemeClr val="dk1"/>
                </a:solidFill>
              </a:rPr>
              <a:t>1095422036</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84ddb1549a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84ddb1549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shutterstock_1280139850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4ddb1549a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4ddb1549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8508f5e47e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8508f5e47e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i="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84ddb1549a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84ddb1549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shutterstock_1608992503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84ddb1549a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84ddb1549a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g84ddb1549a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2" name="Google Shape;2232;g84ddb1549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778320520a_2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778320520a_2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84ddb1549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84ddb1549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84ddb1549a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84ddb1549a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shutterstock_668743333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84ddb1549a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84ddb1549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77e581535b_0_4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0" name="Google Shape;2270;g77e581535b_0_4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84ddb1549a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84ddb1549a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778320520a_2_20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778320520a_2_2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Google Shape;2287;g84ddb1549a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8" name="Google Shape;2288;g84ddb1549a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3"/>
        <p:cNvGrpSpPr/>
        <p:nvPr/>
      </p:nvGrpSpPr>
      <p:grpSpPr>
        <a:xfrm>
          <a:off x="0" y="0"/>
          <a:ext cx="0" cy="0"/>
          <a:chOff x="0" y="0"/>
          <a:chExt cx="0" cy="0"/>
        </a:xfrm>
      </p:grpSpPr>
      <p:sp>
        <p:nvSpPr>
          <p:cNvPr id="2294" name="Google Shape;2294;g84ddb1549a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5" name="Google Shape;2295;g84ddb1549a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shutterstock_625972751</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778320520a_2_20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778320520a_2_2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84ddb1549a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84ddb1549a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778320520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778320520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84ddb1549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84ddb1549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g84ddb1549a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5" name="Google Shape;2365;g84ddb1549a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sources: AdobeStock_244465090 (top); shutterstock_264840719 (middle); shutterstock_291540545 (bottom);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84ddb1549a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6" name="Google Shape;2376;g84ddb1549a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shutterstock_792833623</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850bf1ee3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850bf1ee3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shutterstock_625972751</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84ddb1549a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84ddb1549a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77e581535b_0_2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77e581535b_0_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78320520a_2_2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78320520a_2_2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84ddb1549a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4" name="Google Shape;2414;g84ddb1549a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84ddb1549a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84ddb1549a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84ddb1549a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84ddb1549a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776f6086d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776f6086d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shutterstock_1192408171</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84ddb1549a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84ddb1549a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8508f5e47e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8508f5e47e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8508f5e47e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8508f5e47e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84ddb1549a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84ddb1549a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5"/>
        <p:cNvGrpSpPr/>
        <p:nvPr/>
      </p:nvGrpSpPr>
      <p:grpSpPr>
        <a:xfrm>
          <a:off x="0" y="0"/>
          <a:ext cx="0" cy="0"/>
          <a:chOff x="0" y="0"/>
          <a:chExt cx="0" cy="0"/>
        </a:xfrm>
      </p:grpSpPr>
      <p:sp>
        <p:nvSpPr>
          <p:cNvPr id="2486" name="Google Shape;2486;g77e581535b_0_5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7" name="Google Shape;2487;g77e581535b_0_5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84ddb1549a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84ddb1549a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g778320520a_2_3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8" name="Google Shape;2498;g778320520a_2_3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84ddb1549a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7" name="Google Shape;2517;g84ddb1549a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g84ddb1549a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5" name="Google Shape;2525;g84ddb1549a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84ddb1549a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84ddb1549a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778320520a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778320520a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shutterstock_1208815192</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g84ddb1549a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6" name="Google Shape;2546;g84ddb1549a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shutterstock_658205140</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8508f5e47e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8508f5e47e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3"/>
        <p:cNvGrpSpPr/>
        <p:nvPr/>
      </p:nvGrpSpPr>
      <p:grpSpPr>
        <a:xfrm>
          <a:off x="0" y="0"/>
          <a:ext cx="0" cy="0"/>
          <a:chOff x="0" y="0"/>
          <a:chExt cx="0" cy="0"/>
        </a:xfrm>
      </p:grpSpPr>
      <p:sp>
        <p:nvSpPr>
          <p:cNvPr id="2574" name="Google Shape;2574;g8508f5e47e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5" name="Google Shape;2575;g8508f5e47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84ddb1549a_0_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 name="Google Shape;2582;g84ddb1549a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84ddb1549a_0_8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6" name="Google Shape;2606;g84ddb1549a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Google Shape;2632;g84ddb1549a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3" name="Google Shape;2633;g84ddb1549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77e581535b_0_5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77e581535b_0_5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84ddb1549a_0_8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84ddb1549a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8508f5e47e_9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8508f5e47e_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g8508f5e47e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7" name="Google Shape;2677;g8508f5e47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shutterstock_1208815192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776f6086d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776f6086d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shutterstock_719428999</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g8508f5e47e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8508f5e47e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8508f5e47e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8508f5e47e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84ddb1549a_0_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84ddb1549a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https://easydns.com/blog/2016/10/24/the-dns-attack-what-it-means-who-did-it-and-how-to-deal/</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8508f5e47e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8508f5e47e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7"/>
        <p:cNvGrpSpPr/>
        <p:nvPr/>
      </p:nvGrpSpPr>
      <p:grpSpPr>
        <a:xfrm>
          <a:off x="0" y="0"/>
          <a:ext cx="0" cy="0"/>
          <a:chOff x="0" y="0"/>
          <a:chExt cx="0" cy="0"/>
        </a:xfrm>
      </p:grpSpPr>
      <p:sp>
        <p:nvSpPr>
          <p:cNvPr id="2738" name="Google Shape;2738;g84ddb1549a_0_8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9" name="Google Shape;2739;g84ddb1549a_0_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shutterstock_1401897374</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0"/>
        <p:cNvGrpSpPr/>
        <p:nvPr/>
      </p:nvGrpSpPr>
      <p:grpSpPr>
        <a:xfrm>
          <a:off x="0" y="0"/>
          <a:ext cx="0" cy="0"/>
          <a:chOff x="0" y="0"/>
          <a:chExt cx="0" cy="0"/>
        </a:xfrm>
      </p:grpSpPr>
      <p:sp>
        <p:nvSpPr>
          <p:cNvPr id="2751" name="Google Shape;2751;g8508f5e47e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2" name="Google Shape;2752;g8508f5e47e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1"/>
        <p:cNvGrpSpPr/>
        <p:nvPr/>
      </p:nvGrpSpPr>
      <p:grpSpPr>
        <a:xfrm>
          <a:off x="0" y="0"/>
          <a:ext cx="0" cy="0"/>
          <a:chOff x="0" y="0"/>
          <a:chExt cx="0" cy="0"/>
        </a:xfrm>
      </p:grpSpPr>
      <p:sp>
        <p:nvSpPr>
          <p:cNvPr id="2762" name="Google Shape;2762;g8508f5e47e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3" name="Google Shape;2763;g8508f5e47e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2"/>
        <p:cNvGrpSpPr/>
        <p:nvPr/>
      </p:nvGrpSpPr>
      <p:grpSpPr>
        <a:xfrm>
          <a:off x="0" y="0"/>
          <a:ext cx="0" cy="0"/>
          <a:chOff x="0" y="0"/>
          <a:chExt cx="0" cy="0"/>
        </a:xfrm>
      </p:grpSpPr>
      <p:sp>
        <p:nvSpPr>
          <p:cNvPr id="2773" name="Google Shape;2773;g8508f5e47e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4" name="Google Shape;2774;g8508f5e47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3"/>
        <p:cNvGrpSpPr/>
        <p:nvPr/>
      </p:nvGrpSpPr>
      <p:grpSpPr>
        <a:xfrm>
          <a:off x="0" y="0"/>
          <a:ext cx="0" cy="0"/>
          <a:chOff x="0" y="0"/>
          <a:chExt cx="0" cy="0"/>
        </a:xfrm>
      </p:grpSpPr>
      <p:sp>
        <p:nvSpPr>
          <p:cNvPr id="2784" name="Google Shape;2784;g778320520a_2_3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5" name="Google Shape;2785;g778320520a_2_3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shutterstock_1249231492</a:t>
            </a:r>
            <a:endParaRPr sz="900" i="1">
              <a:latin typeface="Roboto"/>
              <a:ea typeface="Roboto"/>
              <a:cs typeface="Roboto"/>
              <a:sym typeface="Robo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0"/>
        <p:cNvGrpSpPr/>
        <p:nvPr/>
      </p:nvGrpSpPr>
      <p:grpSpPr>
        <a:xfrm>
          <a:off x="0" y="0"/>
          <a:ext cx="0" cy="0"/>
          <a:chOff x="0" y="0"/>
          <a:chExt cx="0" cy="0"/>
        </a:xfrm>
      </p:grpSpPr>
      <p:sp>
        <p:nvSpPr>
          <p:cNvPr id="2791" name="Google Shape;2791;g8508f5e47e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2" name="Google Shape;2792;g8508f5e47e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84ddb1549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84ddb154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shutterstock_1023890479</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8"/>
        <p:cNvGrpSpPr/>
        <p:nvPr/>
      </p:nvGrpSpPr>
      <p:grpSpPr>
        <a:xfrm>
          <a:off x="0" y="0"/>
          <a:ext cx="0" cy="0"/>
          <a:chOff x="0" y="0"/>
          <a:chExt cx="0" cy="0"/>
        </a:xfrm>
      </p:grpSpPr>
      <p:sp>
        <p:nvSpPr>
          <p:cNvPr id="2799" name="Google Shape;2799;g84ddb1549a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0" name="Google Shape;2800;g84ddb1549a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5"/>
        <p:cNvGrpSpPr/>
        <p:nvPr/>
      </p:nvGrpSpPr>
      <p:grpSpPr>
        <a:xfrm>
          <a:off x="0" y="0"/>
          <a:ext cx="0" cy="0"/>
          <a:chOff x="0" y="0"/>
          <a:chExt cx="0" cy="0"/>
        </a:xfrm>
      </p:grpSpPr>
      <p:sp>
        <p:nvSpPr>
          <p:cNvPr id="2806" name="Google Shape;2806;g77e581535b_0_5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7" name="Google Shape;2807;g77e581535b_0_5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0"/>
        <p:cNvGrpSpPr/>
        <p:nvPr/>
      </p:nvGrpSpPr>
      <p:grpSpPr>
        <a:xfrm>
          <a:off x="0" y="0"/>
          <a:ext cx="0" cy="0"/>
          <a:chOff x="0" y="0"/>
          <a:chExt cx="0" cy="0"/>
        </a:xfrm>
      </p:grpSpPr>
      <p:sp>
        <p:nvSpPr>
          <p:cNvPr id="2811" name="Google Shape;2811;g778320520a_2_3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2" name="Google Shape;2812;g778320520a_2_3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84ddb1549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84ddb1549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84ddb1549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84ddb1549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https://dribbble.com/shots/8083198-Protect-your-data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6"/>
        <p:cNvGrpSpPr/>
        <p:nvPr/>
      </p:nvGrpSpPr>
      <p:grpSpPr>
        <a:xfrm>
          <a:off x="0" y="0"/>
          <a:ext cx="0" cy="0"/>
          <a:chOff x="0" y="0"/>
          <a:chExt cx="0" cy="0"/>
        </a:xfrm>
      </p:grpSpPr>
      <p:pic>
        <p:nvPicPr>
          <p:cNvPr id="2017" name="Google Shape;2017;p10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8" name="Google Shape;2018;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9" name="Google Shape;2019;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0" name="Google Shape;2020;p102"/>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21" name="Google Shape;2021;p10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5"/>
        <p:cNvGrpSpPr/>
        <p:nvPr/>
      </p:nvGrpSpPr>
      <p:grpSpPr>
        <a:xfrm>
          <a:off x="0" y="0"/>
          <a:ext cx="0" cy="0"/>
          <a:chOff x="0" y="0"/>
          <a:chExt cx="0" cy="0"/>
        </a:xfrm>
      </p:grpSpPr>
      <p:sp>
        <p:nvSpPr>
          <p:cNvPr id="2026" name="Google Shape;2026;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7" name="Google Shape;2027;p104"/>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8"/>
        <p:cNvGrpSpPr/>
        <p:nvPr/>
      </p:nvGrpSpPr>
      <p:grpSpPr>
        <a:xfrm>
          <a:off x="0" y="0"/>
          <a:ext cx="0" cy="0"/>
          <a:chOff x="0" y="0"/>
          <a:chExt cx="0" cy="0"/>
        </a:xfrm>
      </p:grpSpPr>
      <p:pic>
        <p:nvPicPr>
          <p:cNvPr id="2029" name="Google Shape;2029;p10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0" name="Google Shape;2030;p10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1" name="Google Shape;2031;p10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2" name="Google Shape;2032;p10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3"/>
        <p:cNvGrpSpPr/>
        <p:nvPr/>
      </p:nvGrpSpPr>
      <p:grpSpPr>
        <a:xfrm>
          <a:off x="0" y="0"/>
          <a:ext cx="0" cy="0"/>
          <a:chOff x="0" y="0"/>
          <a:chExt cx="0" cy="0"/>
        </a:xfrm>
      </p:grpSpPr>
      <p:sp>
        <p:nvSpPr>
          <p:cNvPr id="2034" name="Google Shape;203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5" name="Google Shape;2035;p106"/>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pic>
        <p:nvPicPr>
          <p:cNvPr id="1015" name="Google Shape;1015;p5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16" name="Google Shape;1016;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9" name="Google Shape;1019;p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20" name="Google Shape;1020;p53"/>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21" name="Google Shape;1021;p53"/>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4"/>
        <p:cNvGrpSpPr/>
        <p:nvPr/>
      </p:nvGrpSpPr>
      <p:grpSpPr>
        <a:xfrm>
          <a:off x="0" y="0"/>
          <a:ext cx="0" cy="0"/>
          <a:chOff x="0" y="0"/>
          <a:chExt cx="0" cy="0"/>
        </a:xfrm>
      </p:grpSpPr>
      <p:pic>
        <p:nvPicPr>
          <p:cNvPr id="1025" name="Google Shape;1025;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6" name="Google Shape;1026;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8" name="Google Shape;1028;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9" name="Google Shape;1029;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0" name="Google Shape;1030;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1" name="Google Shape;1031;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3" name="Google Shape;1033;p5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4"/>
        <p:cNvGrpSpPr/>
        <p:nvPr/>
      </p:nvGrpSpPr>
      <p:grpSpPr>
        <a:xfrm>
          <a:off x="0" y="0"/>
          <a:ext cx="0" cy="0"/>
          <a:chOff x="0" y="0"/>
          <a:chExt cx="0" cy="0"/>
        </a:xfrm>
      </p:grpSpPr>
      <p:pic>
        <p:nvPicPr>
          <p:cNvPr id="1035" name="Google Shape;1035;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6" name="Google Shape;1036;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8" name="Google Shape;1038;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9" name="Google Shape;1039;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0" name="Google Shape;1040;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1" name="Google Shape;1041;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2" name="Google Shape;1042;p5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3" name="Google Shape;1043;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4"/>
        <p:cNvGrpSpPr/>
        <p:nvPr/>
      </p:nvGrpSpPr>
      <p:grpSpPr>
        <a:xfrm>
          <a:off x="0" y="0"/>
          <a:ext cx="0" cy="0"/>
          <a:chOff x="0" y="0"/>
          <a:chExt cx="0" cy="0"/>
        </a:xfrm>
      </p:grpSpPr>
      <p:pic>
        <p:nvPicPr>
          <p:cNvPr id="1045" name="Google Shape;1045;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6" name="Google Shape;1046;p5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8" name="Google Shape;1048;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9" name="Google Shape;1049;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0" name="Google Shape;1050;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1" name="Google Shape;1051;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2" name="Google Shape;1052;p5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3" name="Google Shape;1053;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4"/>
        <p:cNvGrpSpPr/>
        <p:nvPr/>
      </p:nvGrpSpPr>
      <p:grpSpPr>
        <a:xfrm>
          <a:off x="0" y="0"/>
          <a:ext cx="0" cy="0"/>
          <a:chOff x="0" y="0"/>
          <a:chExt cx="0" cy="0"/>
        </a:xfrm>
      </p:grpSpPr>
      <p:pic>
        <p:nvPicPr>
          <p:cNvPr id="1055" name="Google Shape;1055;p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6" name="Google Shape;1056;p5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7" name="Google Shape;1057;p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8" name="Google Shape;1058;p5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9" name="Google Shape;1059;p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60" name="Google Shape;1060;p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1" name="Google Shape;1061;p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2" name="Google Shape;1062;p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3" name="Google Shape;1063;p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4"/>
        <p:cNvGrpSpPr/>
        <p:nvPr/>
      </p:nvGrpSpPr>
      <p:grpSpPr>
        <a:xfrm>
          <a:off x="0" y="0"/>
          <a:ext cx="0" cy="0"/>
          <a:chOff x="0" y="0"/>
          <a:chExt cx="0" cy="0"/>
        </a:xfrm>
      </p:grpSpPr>
      <p:pic>
        <p:nvPicPr>
          <p:cNvPr id="1065" name="Google Shape;1065;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6" name="Google Shape;1066;p5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7" name="Google Shape;1067;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8" name="Google Shape;1068;p5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9" name="Google Shape;1069;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70"/>
        <p:cNvGrpSpPr/>
        <p:nvPr/>
      </p:nvGrpSpPr>
      <p:grpSpPr>
        <a:xfrm>
          <a:off x="0" y="0"/>
          <a:ext cx="0" cy="0"/>
          <a:chOff x="0" y="0"/>
          <a:chExt cx="0" cy="0"/>
        </a:xfrm>
      </p:grpSpPr>
      <p:pic>
        <p:nvPicPr>
          <p:cNvPr id="1071" name="Google Shape;1071;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2" name="Google Shape;1072;p6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3" name="Google Shape;1073;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4" name="Google Shape;1074;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5"/>
        <p:cNvGrpSpPr/>
        <p:nvPr/>
      </p:nvGrpSpPr>
      <p:grpSpPr>
        <a:xfrm>
          <a:off x="0" y="0"/>
          <a:ext cx="0" cy="0"/>
          <a:chOff x="0" y="0"/>
          <a:chExt cx="0" cy="0"/>
        </a:xfrm>
      </p:grpSpPr>
      <p:sp>
        <p:nvSpPr>
          <p:cNvPr id="1076" name="Google Shape;1076;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7" name="Google Shape;1077;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8" name="Google Shape;107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9" name="Google Shape;1079;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0" name="Google Shape;1080;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81" name="Google Shape;1081;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1"/>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3"/>
        <p:cNvGrpSpPr/>
        <p:nvPr/>
      </p:nvGrpSpPr>
      <p:grpSpPr>
        <a:xfrm>
          <a:off x="0" y="0"/>
          <a:ext cx="0" cy="0"/>
          <a:chOff x="0" y="0"/>
          <a:chExt cx="0" cy="0"/>
        </a:xfrm>
      </p:grpSpPr>
      <p:pic>
        <p:nvPicPr>
          <p:cNvPr id="1084" name="Google Shape;1084;p6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5" name="Google Shape;1085;p6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7" name="Google Shape;1087;p6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8" name="Google Shape;1088;p6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9" name="Google Shape;1089;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90" name="Google Shape;1090;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91" name="Google Shape;1091;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6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3"/>
        <p:cNvGrpSpPr/>
        <p:nvPr/>
      </p:nvGrpSpPr>
      <p:grpSpPr>
        <a:xfrm>
          <a:off x="0" y="0"/>
          <a:ext cx="0" cy="0"/>
          <a:chOff x="0" y="0"/>
          <a:chExt cx="0" cy="0"/>
        </a:xfrm>
      </p:grpSpPr>
      <p:pic>
        <p:nvPicPr>
          <p:cNvPr id="1094" name="Google Shape;1094;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5" name="Google Shape;1095;p6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6" name="Google Shape;1096;p6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7" name="Google Shape;1097;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8" name="Google Shape;1098;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9"/>
        <p:cNvGrpSpPr/>
        <p:nvPr/>
      </p:nvGrpSpPr>
      <p:grpSpPr>
        <a:xfrm>
          <a:off x="0" y="0"/>
          <a:ext cx="0" cy="0"/>
          <a:chOff x="0" y="0"/>
          <a:chExt cx="0" cy="0"/>
        </a:xfrm>
      </p:grpSpPr>
      <p:pic>
        <p:nvPicPr>
          <p:cNvPr id="1100" name="Google Shape;1100;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1" name="Google Shape;1101;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4" name="Google Shape;1104;p6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5" name="Google Shape;110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6" name="Google Shape;1106;p6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7" name="Google Shape;1107;p6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8"/>
        <p:cNvGrpSpPr/>
        <p:nvPr/>
      </p:nvGrpSpPr>
      <p:grpSpPr>
        <a:xfrm>
          <a:off x="0" y="0"/>
          <a:ext cx="0" cy="0"/>
          <a:chOff x="0" y="0"/>
          <a:chExt cx="0" cy="0"/>
        </a:xfrm>
      </p:grpSpPr>
      <p:pic>
        <p:nvPicPr>
          <p:cNvPr id="1109" name="Google Shape;1109;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0" name="Google Shape;1110;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2" name="Google Shape;1112;p6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3" name="Google Shape;1113;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4" name="Google Shape;1114;p6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5" name="Google Shape;1115;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6" name="Google Shape;1116;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7" name="Google Shape;111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9"/>
        <p:cNvGrpSpPr/>
        <p:nvPr/>
      </p:nvGrpSpPr>
      <p:grpSpPr>
        <a:xfrm>
          <a:off x="0" y="0"/>
          <a:ext cx="0" cy="0"/>
          <a:chOff x="0" y="0"/>
          <a:chExt cx="0" cy="0"/>
        </a:xfrm>
      </p:grpSpPr>
      <p:pic>
        <p:nvPicPr>
          <p:cNvPr id="1120" name="Google Shape;1120;p6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21" name="Google Shape;112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2" name="Google Shape;1122;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3" name="Google Shape;1123;p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4" name="Google Shape;1124;p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6" name="Google Shape;1126;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7" name="Google Shape;1127;p6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9"/>
        <p:cNvGrpSpPr/>
        <p:nvPr/>
      </p:nvGrpSpPr>
      <p:grpSpPr>
        <a:xfrm>
          <a:off x="0" y="0"/>
          <a:ext cx="0" cy="0"/>
          <a:chOff x="0" y="0"/>
          <a:chExt cx="0" cy="0"/>
        </a:xfrm>
      </p:grpSpPr>
      <p:pic>
        <p:nvPicPr>
          <p:cNvPr id="1130" name="Google Shape;1130;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31" name="Google Shape;1131;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2" name="Google Shape;1132;p6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3" name="Google Shape;113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4" name="Google Shape;1134;p6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5" name="Google Shape;1135;p6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6" name="Google Shape;1136;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7" name="Google Shape;1137;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8" name="Google Shape;1138;p6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9"/>
        <p:cNvGrpSpPr/>
        <p:nvPr/>
      </p:nvGrpSpPr>
      <p:grpSpPr>
        <a:xfrm>
          <a:off x="0" y="0"/>
          <a:ext cx="0" cy="0"/>
          <a:chOff x="0" y="0"/>
          <a:chExt cx="0" cy="0"/>
        </a:xfrm>
      </p:grpSpPr>
      <p:sp>
        <p:nvSpPr>
          <p:cNvPr id="1140" name="Google Shape;1140;p6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1" name="Google Shape;1141;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2" name="Google Shape;1142;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3" name="Google Shape;1143;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4" name="Google Shape;1144;p6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5" name="Google Shape;1145;p6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6" name="Google Shape;1146;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7" name="Google Shape;1147;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8" name="Google Shape;1148;p6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9"/>
        <p:cNvGrpSpPr/>
        <p:nvPr/>
      </p:nvGrpSpPr>
      <p:grpSpPr>
        <a:xfrm>
          <a:off x="0" y="0"/>
          <a:ext cx="0" cy="0"/>
          <a:chOff x="0" y="0"/>
          <a:chExt cx="0" cy="0"/>
        </a:xfrm>
      </p:grpSpPr>
      <p:pic>
        <p:nvPicPr>
          <p:cNvPr id="1150" name="Google Shape;1150;p6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1" name="Google Shape;1151;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2" name="Google Shape;1152;p6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3" name="Google Shape;1153;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4" name="Google Shape;1154;p6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5" name="Google Shape;1155;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6" name="Google Shape;1156;p6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6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8" name="Google Shape;115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60"/>
        <p:cNvGrpSpPr/>
        <p:nvPr/>
      </p:nvGrpSpPr>
      <p:grpSpPr>
        <a:xfrm>
          <a:off x="0" y="0"/>
          <a:ext cx="0" cy="0"/>
          <a:chOff x="0" y="0"/>
          <a:chExt cx="0" cy="0"/>
        </a:xfrm>
      </p:grpSpPr>
      <p:sp>
        <p:nvSpPr>
          <p:cNvPr id="1161" name="Google Shape;1161;p7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62" name="Google Shape;116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3" name="Google Shape;116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4" name="Google Shape;1164;p7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5" name="Google Shape;1165;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7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7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9" name="Google Shape;1169;p7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70"/>
        <p:cNvGrpSpPr/>
        <p:nvPr/>
      </p:nvGrpSpPr>
      <p:grpSpPr>
        <a:xfrm>
          <a:off x="0" y="0"/>
          <a:ext cx="0" cy="0"/>
          <a:chOff x="0" y="0"/>
          <a:chExt cx="0" cy="0"/>
        </a:xfrm>
      </p:grpSpPr>
      <p:sp>
        <p:nvSpPr>
          <p:cNvPr id="1171" name="Google Shape;1171;p7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3" name="Google Shape;1173;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4" name="Google Shape;1174;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5" name="Google Shape;117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6" name="Google Shape;1176;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7" name="Google Shape;1177;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8" name="Google Shape;1178;p71"/>
          <p:cNvGrpSpPr/>
          <p:nvPr/>
        </p:nvGrpSpPr>
        <p:grpSpPr>
          <a:xfrm>
            <a:off x="457200" y="1378813"/>
            <a:ext cx="776889" cy="621300"/>
            <a:chOff x="457200" y="1378813"/>
            <a:chExt cx="776889" cy="621300"/>
          </a:xfrm>
        </p:grpSpPr>
        <p:sp>
          <p:nvSpPr>
            <p:cNvPr id="1179" name="Google Shape;1179;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0" name="Google Shape;1180;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1"/>
          <p:cNvGrpSpPr/>
          <p:nvPr/>
        </p:nvGrpSpPr>
        <p:grpSpPr>
          <a:xfrm>
            <a:off x="457200" y="2228725"/>
            <a:ext cx="776889" cy="621300"/>
            <a:chOff x="457200" y="1378813"/>
            <a:chExt cx="776889" cy="621300"/>
          </a:xfrm>
        </p:grpSpPr>
        <p:sp>
          <p:nvSpPr>
            <p:cNvPr id="1182" name="Google Shape;1182;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3" name="Google Shape;1183;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1"/>
          <p:cNvGrpSpPr/>
          <p:nvPr/>
        </p:nvGrpSpPr>
        <p:grpSpPr>
          <a:xfrm>
            <a:off x="457200" y="3073850"/>
            <a:ext cx="776889" cy="621300"/>
            <a:chOff x="457200" y="1378813"/>
            <a:chExt cx="776889" cy="621300"/>
          </a:xfrm>
        </p:grpSpPr>
        <p:sp>
          <p:nvSpPr>
            <p:cNvPr id="1185" name="Google Shape;1185;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6" name="Google Shape;1186;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71"/>
          <p:cNvGrpSpPr/>
          <p:nvPr/>
        </p:nvGrpSpPr>
        <p:grpSpPr>
          <a:xfrm>
            <a:off x="457200" y="3923750"/>
            <a:ext cx="776889" cy="621300"/>
            <a:chOff x="457200" y="1378813"/>
            <a:chExt cx="776889" cy="621300"/>
          </a:xfrm>
        </p:grpSpPr>
        <p:sp>
          <p:nvSpPr>
            <p:cNvPr id="1188" name="Google Shape;1188;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9" name="Google Shape;1189;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7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1" name="Google Shape;1191;p7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5" name="Google Shape;1195;p7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6" name="Google Shape;1196;p7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7"/>
        <p:cNvGrpSpPr/>
        <p:nvPr/>
      </p:nvGrpSpPr>
      <p:grpSpPr>
        <a:xfrm>
          <a:off x="0" y="0"/>
          <a:ext cx="0" cy="0"/>
          <a:chOff x="0" y="0"/>
          <a:chExt cx="0" cy="0"/>
        </a:xfrm>
      </p:grpSpPr>
      <p:sp>
        <p:nvSpPr>
          <p:cNvPr id="1198" name="Google Shape;1198;p7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1" name="Google Shape;1201;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2" name="Google Shape;1202;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3" name="Google Shape;1203;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4" name="Google Shape;1204;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5" name="Google Shape;1205;p72"/>
          <p:cNvGrpSpPr/>
          <p:nvPr/>
        </p:nvGrpSpPr>
        <p:grpSpPr>
          <a:xfrm>
            <a:off x="457200" y="1300225"/>
            <a:ext cx="776889" cy="621300"/>
            <a:chOff x="457200" y="1378813"/>
            <a:chExt cx="776889" cy="621300"/>
          </a:xfrm>
        </p:grpSpPr>
        <p:sp>
          <p:nvSpPr>
            <p:cNvPr id="1206" name="Google Shape;1206;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7" name="Google Shape;1207;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2"/>
          <p:cNvGrpSpPr/>
          <p:nvPr/>
        </p:nvGrpSpPr>
        <p:grpSpPr>
          <a:xfrm>
            <a:off x="457200" y="2000125"/>
            <a:ext cx="776889" cy="621300"/>
            <a:chOff x="457200" y="1378813"/>
            <a:chExt cx="776889" cy="621300"/>
          </a:xfrm>
        </p:grpSpPr>
        <p:sp>
          <p:nvSpPr>
            <p:cNvPr id="1209" name="Google Shape;1209;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10" name="Google Shape;1210;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2"/>
          <p:cNvGrpSpPr/>
          <p:nvPr/>
        </p:nvGrpSpPr>
        <p:grpSpPr>
          <a:xfrm>
            <a:off x="457200" y="2692850"/>
            <a:ext cx="776889" cy="621300"/>
            <a:chOff x="457200" y="1378813"/>
            <a:chExt cx="776889" cy="621300"/>
          </a:xfrm>
        </p:grpSpPr>
        <p:sp>
          <p:nvSpPr>
            <p:cNvPr id="1212" name="Google Shape;1212;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3" name="Google Shape;1213;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72"/>
          <p:cNvGrpSpPr/>
          <p:nvPr/>
        </p:nvGrpSpPr>
        <p:grpSpPr>
          <a:xfrm>
            <a:off x="457200" y="3390350"/>
            <a:ext cx="776889" cy="621300"/>
            <a:chOff x="457200" y="1378813"/>
            <a:chExt cx="776889" cy="621300"/>
          </a:xfrm>
        </p:grpSpPr>
        <p:sp>
          <p:nvSpPr>
            <p:cNvPr id="1215" name="Google Shape;1215;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6" name="Google Shape;1216;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7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8" name="Google Shape;1218;p7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2" name="Google Shape;1222;p7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3" name="Google Shape;1223;p7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4" name="Google Shape;1224;p72"/>
          <p:cNvGrpSpPr/>
          <p:nvPr/>
        </p:nvGrpSpPr>
        <p:grpSpPr>
          <a:xfrm>
            <a:off x="469500" y="4083075"/>
            <a:ext cx="776889" cy="621300"/>
            <a:chOff x="457200" y="1378813"/>
            <a:chExt cx="776889" cy="621300"/>
          </a:xfrm>
        </p:grpSpPr>
        <p:sp>
          <p:nvSpPr>
            <p:cNvPr id="1225" name="Google Shape;1225;p7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6" name="Google Shape;1226;p7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7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9"/>
        <p:cNvGrpSpPr/>
        <p:nvPr/>
      </p:nvGrpSpPr>
      <p:grpSpPr>
        <a:xfrm>
          <a:off x="0" y="0"/>
          <a:ext cx="0" cy="0"/>
          <a:chOff x="0" y="0"/>
          <a:chExt cx="0" cy="0"/>
        </a:xfrm>
      </p:grpSpPr>
      <p:sp>
        <p:nvSpPr>
          <p:cNvPr id="1230" name="Google Shape;1230;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2" name="Google Shape;1232;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3" name="Google Shape;1233;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4" name="Google Shape;123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5" name="Google Shape;1235;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6" name="Google Shape;1236;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7" name="Google Shape;1237;p73"/>
          <p:cNvGrpSpPr/>
          <p:nvPr/>
        </p:nvGrpSpPr>
        <p:grpSpPr>
          <a:xfrm>
            <a:off x="457200" y="1237825"/>
            <a:ext cx="776900" cy="486300"/>
            <a:chOff x="457200" y="1466425"/>
            <a:chExt cx="776900" cy="486300"/>
          </a:xfrm>
        </p:grpSpPr>
        <p:sp>
          <p:nvSpPr>
            <p:cNvPr id="1238" name="Google Shape;1238;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9" name="Google Shape;1239;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7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1" name="Google Shape;1241;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2" name="Google Shape;1242;p73"/>
          <p:cNvGrpSpPr/>
          <p:nvPr/>
        </p:nvGrpSpPr>
        <p:grpSpPr>
          <a:xfrm>
            <a:off x="457200" y="1828900"/>
            <a:ext cx="776900" cy="486300"/>
            <a:chOff x="457200" y="1466425"/>
            <a:chExt cx="776900" cy="486300"/>
          </a:xfrm>
        </p:grpSpPr>
        <p:sp>
          <p:nvSpPr>
            <p:cNvPr id="1243" name="Google Shape;1243;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4" name="Google Shape;1244;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73"/>
          <p:cNvGrpSpPr/>
          <p:nvPr/>
        </p:nvGrpSpPr>
        <p:grpSpPr>
          <a:xfrm>
            <a:off x="457200" y="2419975"/>
            <a:ext cx="776900" cy="486300"/>
            <a:chOff x="457200" y="1466425"/>
            <a:chExt cx="776900" cy="486300"/>
          </a:xfrm>
        </p:grpSpPr>
        <p:sp>
          <p:nvSpPr>
            <p:cNvPr id="1247" name="Google Shape;1247;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8" name="Google Shape;1248;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73"/>
          <p:cNvGrpSpPr/>
          <p:nvPr/>
        </p:nvGrpSpPr>
        <p:grpSpPr>
          <a:xfrm>
            <a:off x="457200" y="3011050"/>
            <a:ext cx="776900" cy="486300"/>
            <a:chOff x="457200" y="1466425"/>
            <a:chExt cx="776900" cy="486300"/>
          </a:xfrm>
        </p:grpSpPr>
        <p:sp>
          <p:nvSpPr>
            <p:cNvPr id="1251" name="Google Shape;1251;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2" name="Google Shape;1252;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73"/>
          <p:cNvGrpSpPr/>
          <p:nvPr/>
        </p:nvGrpSpPr>
        <p:grpSpPr>
          <a:xfrm>
            <a:off x="457200" y="3602137"/>
            <a:ext cx="776900" cy="486300"/>
            <a:chOff x="457200" y="1466425"/>
            <a:chExt cx="776900" cy="486300"/>
          </a:xfrm>
        </p:grpSpPr>
        <p:sp>
          <p:nvSpPr>
            <p:cNvPr id="1255" name="Google Shape;125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6" name="Google Shape;125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73"/>
          <p:cNvGrpSpPr/>
          <p:nvPr/>
        </p:nvGrpSpPr>
        <p:grpSpPr>
          <a:xfrm>
            <a:off x="457200" y="4193262"/>
            <a:ext cx="776900" cy="486300"/>
            <a:chOff x="457200" y="1466425"/>
            <a:chExt cx="776900" cy="486300"/>
          </a:xfrm>
        </p:grpSpPr>
        <p:sp>
          <p:nvSpPr>
            <p:cNvPr id="1259" name="Google Shape;1259;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60" name="Google Shape;1260;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7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4" name="Google Shape;1264;p7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5" name="Google Shape;1265;p7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6"/>
        <p:cNvGrpSpPr/>
        <p:nvPr/>
      </p:nvGrpSpPr>
      <p:grpSpPr>
        <a:xfrm>
          <a:off x="0" y="0"/>
          <a:ext cx="0" cy="0"/>
          <a:chOff x="0" y="0"/>
          <a:chExt cx="0" cy="0"/>
        </a:xfrm>
      </p:grpSpPr>
      <p:sp>
        <p:nvSpPr>
          <p:cNvPr id="1267" name="Google Shape;1267;p7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9" name="Google Shape;1269;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70" name="Google Shape;1270;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71" name="Google Shape;1271;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72" name="Google Shape;1272;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3" name="Google Shape;1273;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4" name="Google Shape;1274;p74"/>
          <p:cNvGrpSpPr/>
          <p:nvPr/>
        </p:nvGrpSpPr>
        <p:grpSpPr>
          <a:xfrm>
            <a:off x="457200" y="1237825"/>
            <a:ext cx="776900" cy="486300"/>
            <a:chOff x="457200" y="1466425"/>
            <a:chExt cx="776900" cy="486300"/>
          </a:xfrm>
        </p:grpSpPr>
        <p:sp>
          <p:nvSpPr>
            <p:cNvPr id="1275" name="Google Shape;1275;p7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6" name="Google Shape;1276;p7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7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8" name="Google Shape;1278;p7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9" name="Google Shape;1279;p74"/>
          <p:cNvGrpSpPr/>
          <p:nvPr/>
        </p:nvGrpSpPr>
        <p:grpSpPr>
          <a:xfrm>
            <a:off x="457200" y="1828900"/>
            <a:ext cx="776900" cy="486300"/>
            <a:chOff x="457200" y="1466425"/>
            <a:chExt cx="776900" cy="486300"/>
          </a:xfrm>
        </p:grpSpPr>
        <p:sp>
          <p:nvSpPr>
            <p:cNvPr id="1280" name="Google Shape;1280;p7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1" name="Google Shape;1281;p7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7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4"/>
          <p:cNvGrpSpPr/>
          <p:nvPr/>
        </p:nvGrpSpPr>
        <p:grpSpPr>
          <a:xfrm>
            <a:off x="457200" y="2419975"/>
            <a:ext cx="776900" cy="486300"/>
            <a:chOff x="457200" y="1466425"/>
            <a:chExt cx="776900" cy="486300"/>
          </a:xfrm>
        </p:grpSpPr>
        <p:sp>
          <p:nvSpPr>
            <p:cNvPr id="1284" name="Google Shape;1284;p7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5" name="Google Shape;1285;p7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7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74"/>
          <p:cNvGrpSpPr/>
          <p:nvPr/>
        </p:nvGrpSpPr>
        <p:grpSpPr>
          <a:xfrm>
            <a:off x="457200" y="3011050"/>
            <a:ext cx="776900" cy="486300"/>
            <a:chOff x="457200" y="1466425"/>
            <a:chExt cx="776900" cy="486300"/>
          </a:xfrm>
        </p:grpSpPr>
        <p:sp>
          <p:nvSpPr>
            <p:cNvPr id="1288" name="Google Shape;1288;p7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9" name="Google Shape;1289;p7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7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74"/>
          <p:cNvGrpSpPr/>
          <p:nvPr/>
        </p:nvGrpSpPr>
        <p:grpSpPr>
          <a:xfrm>
            <a:off x="457200" y="3602137"/>
            <a:ext cx="776900" cy="486300"/>
            <a:chOff x="457200" y="1466425"/>
            <a:chExt cx="776900" cy="486300"/>
          </a:xfrm>
        </p:grpSpPr>
        <p:sp>
          <p:nvSpPr>
            <p:cNvPr id="1292" name="Google Shape;1292;p7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3" name="Google Shape;1293;p7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7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74"/>
          <p:cNvGrpSpPr/>
          <p:nvPr/>
        </p:nvGrpSpPr>
        <p:grpSpPr>
          <a:xfrm>
            <a:off x="457200" y="4193262"/>
            <a:ext cx="776900" cy="486300"/>
            <a:chOff x="457200" y="1466425"/>
            <a:chExt cx="776900" cy="486300"/>
          </a:xfrm>
        </p:grpSpPr>
        <p:sp>
          <p:nvSpPr>
            <p:cNvPr id="1296" name="Google Shape;1296;p7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7" name="Google Shape;1297;p7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7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1" name="Google Shape;1301;p7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2" name="Google Shape;1302;p7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3"/>
        <p:cNvGrpSpPr/>
        <p:nvPr/>
      </p:nvGrpSpPr>
      <p:grpSpPr>
        <a:xfrm>
          <a:off x="0" y="0"/>
          <a:ext cx="0" cy="0"/>
          <a:chOff x="0" y="0"/>
          <a:chExt cx="0" cy="0"/>
        </a:xfrm>
      </p:grpSpPr>
      <p:sp>
        <p:nvSpPr>
          <p:cNvPr id="1304" name="Google Shape;1304;p7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6" name="Google Shape;1306;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7" name="Google Shape;1307;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8" name="Google Shape;1308;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9" name="Google Shape;1309;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10" name="Google Shape;1310;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11" name="Google Shape;1311;p75"/>
          <p:cNvGrpSpPr/>
          <p:nvPr/>
        </p:nvGrpSpPr>
        <p:grpSpPr>
          <a:xfrm>
            <a:off x="457222" y="1149803"/>
            <a:ext cx="713194" cy="446423"/>
            <a:chOff x="457200" y="1466425"/>
            <a:chExt cx="776900" cy="486300"/>
          </a:xfrm>
        </p:grpSpPr>
        <p:sp>
          <p:nvSpPr>
            <p:cNvPr id="1312" name="Google Shape;131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3" name="Google Shape;131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7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5" name="Google Shape;1315;p7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75"/>
          <p:cNvGrpSpPr/>
          <p:nvPr/>
        </p:nvGrpSpPr>
        <p:grpSpPr>
          <a:xfrm>
            <a:off x="457222" y="1672428"/>
            <a:ext cx="713194" cy="446423"/>
            <a:chOff x="457200" y="1466425"/>
            <a:chExt cx="776900" cy="486300"/>
          </a:xfrm>
        </p:grpSpPr>
        <p:sp>
          <p:nvSpPr>
            <p:cNvPr id="1317" name="Google Shape;131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8" name="Google Shape;131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7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0" name="Google Shape;1320;p7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75"/>
          <p:cNvGrpSpPr/>
          <p:nvPr/>
        </p:nvGrpSpPr>
        <p:grpSpPr>
          <a:xfrm>
            <a:off x="457197" y="2195578"/>
            <a:ext cx="713194" cy="446423"/>
            <a:chOff x="457200" y="1466425"/>
            <a:chExt cx="776900" cy="486300"/>
          </a:xfrm>
        </p:grpSpPr>
        <p:sp>
          <p:nvSpPr>
            <p:cNvPr id="1322" name="Google Shape;132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3" name="Google Shape;132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4" name="Google Shape;1324;p7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5" name="Google Shape;1325;p7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6" name="Google Shape;1326;p75"/>
          <p:cNvGrpSpPr/>
          <p:nvPr/>
        </p:nvGrpSpPr>
        <p:grpSpPr>
          <a:xfrm>
            <a:off x="457197" y="2718203"/>
            <a:ext cx="713194" cy="446423"/>
            <a:chOff x="457200" y="1466425"/>
            <a:chExt cx="776900" cy="486300"/>
          </a:xfrm>
        </p:grpSpPr>
        <p:sp>
          <p:nvSpPr>
            <p:cNvPr id="1327" name="Google Shape;132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8" name="Google Shape;132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7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0" name="Google Shape;1330;p7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75"/>
          <p:cNvGrpSpPr/>
          <p:nvPr/>
        </p:nvGrpSpPr>
        <p:grpSpPr>
          <a:xfrm>
            <a:off x="457222" y="3240828"/>
            <a:ext cx="713194" cy="446423"/>
            <a:chOff x="457200" y="1466425"/>
            <a:chExt cx="776900" cy="486300"/>
          </a:xfrm>
        </p:grpSpPr>
        <p:sp>
          <p:nvSpPr>
            <p:cNvPr id="1332" name="Google Shape;133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3" name="Google Shape;133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7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5" name="Google Shape;1335;p7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75"/>
          <p:cNvGrpSpPr/>
          <p:nvPr/>
        </p:nvGrpSpPr>
        <p:grpSpPr>
          <a:xfrm>
            <a:off x="457222" y="3763453"/>
            <a:ext cx="713194" cy="446423"/>
            <a:chOff x="457200" y="1466425"/>
            <a:chExt cx="776900" cy="486300"/>
          </a:xfrm>
        </p:grpSpPr>
        <p:sp>
          <p:nvSpPr>
            <p:cNvPr id="1337" name="Google Shape;133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8" name="Google Shape;133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75"/>
          <p:cNvGrpSpPr/>
          <p:nvPr/>
        </p:nvGrpSpPr>
        <p:grpSpPr>
          <a:xfrm>
            <a:off x="457222" y="4311603"/>
            <a:ext cx="713194" cy="446423"/>
            <a:chOff x="457200" y="1466425"/>
            <a:chExt cx="776900" cy="486300"/>
          </a:xfrm>
        </p:grpSpPr>
        <p:sp>
          <p:nvSpPr>
            <p:cNvPr id="1342" name="Google Shape;134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3" name="Google Shape;134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7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5"/>
        <p:cNvGrpSpPr/>
        <p:nvPr/>
      </p:nvGrpSpPr>
      <p:grpSpPr>
        <a:xfrm>
          <a:off x="0" y="0"/>
          <a:ext cx="0" cy="0"/>
          <a:chOff x="0" y="0"/>
          <a:chExt cx="0" cy="0"/>
        </a:xfrm>
      </p:grpSpPr>
      <p:sp>
        <p:nvSpPr>
          <p:cNvPr id="1346" name="Google Shape;1346;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7" name="Google Shape;1347;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8" name="Google Shape;1348;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9" name="Google Shape;1349;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50" name="Google Shape;1350;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51" name="Google Shape;1351;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2" name="Google Shape;1352;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76"/>
          <p:cNvGrpSpPr/>
          <p:nvPr/>
        </p:nvGrpSpPr>
        <p:grpSpPr>
          <a:xfrm>
            <a:off x="457427" y="3873038"/>
            <a:ext cx="602564" cy="377174"/>
            <a:chOff x="457200" y="1466425"/>
            <a:chExt cx="776900" cy="486300"/>
          </a:xfrm>
        </p:grpSpPr>
        <p:sp>
          <p:nvSpPr>
            <p:cNvPr id="1354" name="Google Shape;135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5" name="Google Shape;135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76"/>
          <p:cNvGrpSpPr/>
          <p:nvPr/>
        </p:nvGrpSpPr>
        <p:grpSpPr>
          <a:xfrm>
            <a:off x="457315" y="4311142"/>
            <a:ext cx="602564" cy="377174"/>
            <a:chOff x="457200" y="1466425"/>
            <a:chExt cx="776900" cy="486300"/>
          </a:xfrm>
        </p:grpSpPr>
        <p:sp>
          <p:nvSpPr>
            <p:cNvPr id="1359" name="Google Shape;135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60" name="Google Shape;136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2" name="Google Shape;1362;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76"/>
          <p:cNvGrpSpPr/>
          <p:nvPr/>
        </p:nvGrpSpPr>
        <p:grpSpPr>
          <a:xfrm>
            <a:off x="457377" y="2996663"/>
            <a:ext cx="602564" cy="377174"/>
            <a:chOff x="457200" y="1466425"/>
            <a:chExt cx="776900" cy="486300"/>
          </a:xfrm>
        </p:grpSpPr>
        <p:sp>
          <p:nvSpPr>
            <p:cNvPr id="1364" name="Google Shape;136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5" name="Google Shape;136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7" name="Google Shape;1367;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6"/>
          <p:cNvGrpSpPr/>
          <p:nvPr/>
        </p:nvGrpSpPr>
        <p:grpSpPr>
          <a:xfrm>
            <a:off x="457265" y="3434767"/>
            <a:ext cx="602564" cy="377174"/>
            <a:chOff x="457200" y="1466425"/>
            <a:chExt cx="776900" cy="486300"/>
          </a:xfrm>
        </p:grpSpPr>
        <p:sp>
          <p:nvSpPr>
            <p:cNvPr id="1369" name="Google Shape;136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70" name="Google Shape;137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2" name="Google Shape;1372;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76"/>
          <p:cNvGrpSpPr/>
          <p:nvPr/>
        </p:nvGrpSpPr>
        <p:grpSpPr>
          <a:xfrm>
            <a:off x="457402" y="2135288"/>
            <a:ext cx="602564" cy="377174"/>
            <a:chOff x="457200" y="1466425"/>
            <a:chExt cx="776900" cy="486300"/>
          </a:xfrm>
        </p:grpSpPr>
        <p:sp>
          <p:nvSpPr>
            <p:cNvPr id="1374" name="Google Shape;137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5" name="Google Shape;137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7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7" name="Google Shape;1377;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76"/>
          <p:cNvGrpSpPr/>
          <p:nvPr/>
        </p:nvGrpSpPr>
        <p:grpSpPr>
          <a:xfrm>
            <a:off x="457290" y="2573392"/>
            <a:ext cx="602564" cy="377174"/>
            <a:chOff x="457200" y="1466425"/>
            <a:chExt cx="776900" cy="486300"/>
          </a:xfrm>
        </p:grpSpPr>
        <p:sp>
          <p:nvSpPr>
            <p:cNvPr id="1379" name="Google Shape;137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80" name="Google Shape;138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7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2" name="Google Shape;1382;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6"/>
          <p:cNvGrpSpPr/>
          <p:nvPr/>
        </p:nvGrpSpPr>
        <p:grpSpPr>
          <a:xfrm>
            <a:off x="457352" y="1258913"/>
            <a:ext cx="602564" cy="377174"/>
            <a:chOff x="457200" y="1466425"/>
            <a:chExt cx="776900" cy="486300"/>
          </a:xfrm>
        </p:grpSpPr>
        <p:sp>
          <p:nvSpPr>
            <p:cNvPr id="1384" name="Google Shape;138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5" name="Google Shape;138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7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76"/>
          <p:cNvGrpSpPr/>
          <p:nvPr/>
        </p:nvGrpSpPr>
        <p:grpSpPr>
          <a:xfrm>
            <a:off x="457240" y="1697017"/>
            <a:ext cx="602564" cy="377174"/>
            <a:chOff x="457200" y="1466425"/>
            <a:chExt cx="776900" cy="486300"/>
          </a:xfrm>
        </p:grpSpPr>
        <p:sp>
          <p:nvSpPr>
            <p:cNvPr id="1389" name="Google Shape;138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90" name="Google Shape;139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7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92"/>
        <p:cNvGrpSpPr/>
        <p:nvPr/>
      </p:nvGrpSpPr>
      <p:grpSpPr>
        <a:xfrm>
          <a:off x="0" y="0"/>
          <a:ext cx="0" cy="0"/>
          <a:chOff x="0" y="0"/>
          <a:chExt cx="0" cy="0"/>
        </a:xfrm>
      </p:grpSpPr>
      <p:sp>
        <p:nvSpPr>
          <p:cNvPr id="1393" name="Google Shape;1393;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4" name="Google Shape;1394;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5" name="Google Shape;1395;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6" name="Google Shape;1396;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7" name="Google Shape;1397;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8" name="Google Shape;1398;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9" name="Google Shape;1399;p7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77"/>
          <p:cNvGrpSpPr/>
          <p:nvPr/>
        </p:nvGrpSpPr>
        <p:grpSpPr>
          <a:xfrm>
            <a:off x="457427" y="3873038"/>
            <a:ext cx="602564" cy="377174"/>
            <a:chOff x="457200" y="1466425"/>
            <a:chExt cx="776900" cy="486300"/>
          </a:xfrm>
        </p:grpSpPr>
        <p:sp>
          <p:nvSpPr>
            <p:cNvPr id="1401" name="Google Shape;1401;p7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2" name="Google Shape;1402;p7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7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4" name="Google Shape;1404;p7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5" name="Google Shape;1405;p77"/>
          <p:cNvGrpSpPr/>
          <p:nvPr/>
        </p:nvGrpSpPr>
        <p:grpSpPr>
          <a:xfrm>
            <a:off x="457315" y="4311142"/>
            <a:ext cx="602564" cy="377174"/>
            <a:chOff x="457200" y="1466425"/>
            <a:chExt cx="776900" cy="486300"/>
          </a:xfrm>
        </p:grpSpPr>
        <p:sp>
          <p:nvSpPr>
            <p:cNvPr id="1406" name="Google Shape;1406;p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7" name="Google Shape;1407;p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7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9" name="Google Shape;1409;p7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77"/>
          <p:cNvGrpSpPr/>
          <p:nvPr/>
        </p:nvGrpSpPr>
        <p:grpSpPr>
          <a:xfrm>
            <a:off x="457377" y="2996663"/>
            <a:ext cx="602564" cy="377174"/>
            <a:chOff x="457200" y="1466425"/>
            <a:chExt cx="776900" cy="486300"/>
          </a:xfrm>
        </p:grpSpPr>
        <p:sp>
          <p:nvSpPr>
            <p:cNvPr id="1411" name="Google Shape;1411;p7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2" name="Google Shape;1412;p7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3" name="Google Shape;1413;p7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4" name="Google Shape;1414;p7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77"/>
          <p:cNvGrpSpPr/>
          <p:nvPr/>
        </p:nvGrpSpPr>
        <p:grpSpPr>
          <a:xfrm>
            <a:off x="457265" y="3434767"/>
            <a:ext cx="602564" cy="377174"/>
            <a:chOff x="457200" y="1466425"/>
            <a:chExt cx="776900" cy="486300"/>
          </a:xfrm>
        </p:grpSpPr>
        <p:sp>
          <p:nvSpPr>
            <p:cNvPr id="1416" name="Google Shape;1416;p7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7" name="Google Shape;1417;p7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7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9" name="Google Shape;1419;p7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77"/>
          <p:cNvGrpSpPr/>
          <p:nvPr/>
        </p:nvGrpSpPr>
        <p:grpSpPr>
          <a:xfrm>
            <a:off x="457402" y="2135288"/>
            <a:ext cx="602564" cy="377174"/>
            <a:chOff x="457200" y="1466425"/>
            <a:chExt cx="776900" cy="486300"/>
          </a:xfrm>
        </p:grpSpPr>
        <p:sp>
          <p:nvSpPr>
            <p:cNvPr id="1421" name="Google Shape;1421;p7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2" name="Google Shape;1422;p7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4" name="Google Shape;1424;p7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77"/>
          <p:cNvGrpSpPr/>
          <p:nvPr/>
        </p:nvGrpSpPr>
        <p:grpSpPr>
          <a:xfrm>
            <a:off x="457290" y="2573392"/>
            <a:ext cx="602564" cy="377174"/>
            <a:chOff x="457200" y="1466425"/>
            <a:chExt cx="776900" cy="486300"/>
          </a:xfrm>
        </p:grpSpPr>
        <p:sp>
          <p:nvSpPr>
            <p:cNvPr id="1426" name="Google Shape;1426;p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7" name="Google Shape;1427;p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7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9" name="Google Shape;1429;p7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7"/>
          <p:cNvGrpSpPr/>
          <p:nvPr/>
        </p:nvGrpSpPr>
        <p:grpSpPr>
          <a:xfrm>
            <a:off x="457352" y="1258913"/>
            <a:ext cx="602564" cy="377174"/>
            <a:chOff x="457200" y="1466425"/>
            <a:chExt cx="776900" cy="486300"/>
          </a:xfrm>
        </p:grpSpPr>
        <p:sp>
          <p:nvSpPr>
            <p:cNvPr id="1431" name="Google Shape;1431;p7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2" name="Google Shape;1432;p7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7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77"/>
          <p:cNvGrpSpPr/>
          <p:nvPr/>
        </p:nvGrpSpPr>
        <p:grpSpPr>
          <a:xfrm>
            <a:off x="457240" y="1697017"/>
            <a:ext cx="602564" cy="377174"/>
            <a:chOff x="457200" y="1466425"/>
            <a:chExt cx="776900" cy="486300"/>
          </a:xfrm>
        </p:grpSpPr>
        <p:sp>
          <p:nvSpPr>
            <p:cNvPr id="1436" name="Google Shape;1436;p7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7" name="Google Shape;1437;p7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7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9"/>
        <p:cNvGrpSpPr/>
        <p:nvPr/>
      </p:nvGrpSpPr>
      <p:grpSpPr>
        <a:xfrm>
          <a:off x="0" y="0"/>
          <a:ext cx="0" cy="0"/>
          <a:chOff x="0" y="0"/>
          <a:chExt cx="0" cy="0"/>
        </a:xfrm>
      </p:grpSpPr>
      <p:sp>
        <p:nvSpPr>
          <p:cNvPr id="1440" name="Google Shape;1440;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1" name="Google Shape;1441;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2" name="Google Shape;1442;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3" name="Google Shape;1443;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4" name="Google Shape;1444;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5" name="Google Shape;1445;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6" name="Google Shape;1446;p78"/>
          <p:cNvGrpSpPr/>
          <p:nvPr/>
        </p:nvGrpSpPr>
        <p:grpSpPr>
          <a:xfrm>
            <a:off x="457181" y="1345103"/>
            <a:ext cx="533372" cy="533480"/>
            <a:chOff x="457200" y="1378813"/>
            <a:chExt cx="695400" cy="695450"/>
          </a:xfrm>
        </p:grpSpPr>
        <p:sp>
          <p:nvSpPr>
            <p:cNvPr id="1447" name="Google Shape;1447;p7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8" name="Google Shape;1448;p7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7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1" name="Google Shape;1451;p78"/>
          <p:cNvGrpSpPr/>
          <p:nvPr/>
        </p:nvGrpSpPr>
        <p:grpSpPr>
          <a:xfrm>
            <a:off x="3305156" y="1345103"/>
            <a:ext cx="533372" cy="533480"/>
            <a:chOff x="457200" y="1378813"/>
            <a:chExt cx="695400" cy="695450"/>
          </a:xfrm>
        </p:grpSpPr>
        <p:sp>
          <p:nvSpPr>
            <p:cNvPr id="1452" name="Google Shape;1452;p7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3" name="Google Shape;1453;p7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78"/>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6" name="Google Shape;1456;p78"/>
          <p:cNvGrpSpPr/>
          <p:nvPr/>
        </p:nvGrpSpPr>
        <p:grpSpPr>
          <a:xfrm>
            <a:off x="6134081" y="1345853"/>
            <a:ext cx="533372" cy="533480"/>
            <a:chOff x="457200" y="1378813"/>
            <a:chExt cx="695400" cy="695450"/>
          </a:xfrm>
        </p:grpSpPr>
        <p:sp>
          <p:nvSpPr>
            <p:cNvPr id="1457" name="Google Shape;1457;p7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8" name="Google Shape;1458;p7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7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61"/>
        <p:cNvGrpSpPr/>
        <p:nvPr/>
      </p:nvGrpSpPr>
      <p:grpSpPr>
        <a:xfrm>
          <a:off x="0" y="0"/>
          <a:ext cx="0" cy="0"/>
          <a:chOff x="0" y="0"/>
          <a:chExt cx="0" cy="0"/>
        </a:xfrm>
      </p:grpSpPr>
      <p:pic>
        <p:nvPicPr>
          <p:cNvPr id="1462" name="Google Shape;1462;p7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3" name="Google Shape;1463;p7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5" name="Google Shape;1465;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6" name="Google Shape;1466;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7" name="Google Shape;146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8" name="Google Shape;1468;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9" name="Google Shape;1469;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70" name="Google Shape;1470;p79"/>
          <p:cNvGrpSpPr/>
          <p:nvPr/>
        </p:nvGrpSpPr>
        <p:grpSpPr>
          <a:xfrm>
            <a:off x="457206" y="1421303"/>
            <a:ext cx="533372" cy="533480"/>
            <a:chOff x="457200" y="1378813"/>
            <a:chExt cx="695400" cy="695450"/>
          </a:xfrm>
        </p:grpSpPr>
        <p:sp>
          <p:nvSpPr>
            <p:cNvPr id="1471" name="Google Shape;1471;p7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2" name="Google Shape;1472;p7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4" name="Google Shape;1474;p7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5" name="Google Shape;1475;p7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79"/>
          <p:cNvGrpSpPr/>
          <p:nvPr/>
        </p:nvGrpSpPr>
        <p:grpSpPr>
          <a:xfrm>
            <a:off x="4936306" y="1423553"/>
            <a:ext cx="533372" cy="533480"/>
            <a:chOff x="457200" y="1378813"/>
            <a:chExt cx="695400" cy="695450"/>
          </a:xfrm>
        </p:grpSpPr>
        <p:sp>
          <p:nvSpPr>
            <p:cNvPr id="1477" name="Google Shape;1477;p7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8" name="Google Shape;1478;p7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7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81"/>
        <p:cNvGrpSpPr/>
        <p:nvPr/>
      </p:nvGrpSpPr>
      <p:grpSpPr>
        <a:xfrm>
          <a:off x="0" y="0"/>
          <a:ext cx="0" cy="0"/>
          <a:chOff x="0" y="0"/>
          <a:chExt cx="0" cy="0"/>
        </a:xfrm>
      </p:grpSpPr>
      <p:sp>
        <p:nvSpPr>
          <p:cNvPr id="1482" name="Google Shape;148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3" name="Google Shape;148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4" name="Google Shape;148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5" name="Google Shape;148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6" name="Google Shape;148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7" name="Google Shape;148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8" name="Google Shape;1488;p8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9" name="Google Shape;1489;p8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4" name="Google Shape;1494;p8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5" name="Google Shape;1495;p8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00" name="Google Shape;1500;p8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01" name="Google Shape;1501;p8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8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5" name="Google Shape;1505;p8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6" name="Google Shape;1506;p8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7" name="Google Shape;1507;p8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8"/>
        <p:cNvGrpSpPr/>
        <p:nvPr/>
      </p:nvGrpSpPr>
      <p:grpSpPr>
        <a:xfrm>
          <a:off x="0" y="0"/>
          <a:ext cx="0" cy="0"/>
          <a:chOff x="0" y="0"/>
          <a:chExt cx="0" cy="0"/>
        </a:xfrm>
      </p:grpSpPr>
      <p:sp>
        <p:nvSpPr>
          <p:cNvPr id="1509" name="Google Shape;1509;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1" name="Google Shape;1511;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2" name="Google Shape;1512;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3" name="Google Shape;1513;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4" name="Google Shape;1514;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5" name="Google Shape;1515;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6" name="Google Shape;1516;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7" name="Google Shape;1517;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1" name="Google Shape;1521;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2" name="Google Shape;1522;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3" name="Google Shape;1523;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4" name="Google Shape;1524;p8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5" name="Google Shape;1525;p8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6" name="Google Shape;1526;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7"/>
        <p:cNvGrpSpPr/>
        <p:nvPr/>
      </p:nvGrpSpPr>
      <p:grpSpPr>
        <a:xfrm>
          <a:off x="0" y="0"/>
          <a:ext cx="0" cy="0"/>
          <a:chOff x="0" y="0"/>
          <a:chExt cx="0" cy="0"/>
        </a:xfrm>
      </p:grpSpPr>
      <p:sp>
        <p:nvSpPr>
          <p:cNvPr id="1528" name="Google Shape;1528;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0" name="Google Shape;1530;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31" name="Google Shape;1531;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32" name="Google Shape;1532;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3" name="Google Shape;1533;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4" name="Google Shape;1534;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5" name="Google Shape;1535;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6" name="Google Shape;1536;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0" name="Google Shape;1540;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1" name="Google Shape;1541;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2" name="Google Shape;1542;p8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3" name="Google Shape;1543;p8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4" name="Google Shape;1544;p8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5" name="Google Shape;1545;p8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6"/>
        <p:cNvGrpSpPr/>
        <p:nvPr/>
      </p:nvGrpSpPr>
      <p:grpSpPr>
        <a:xfrm>
          <a:off x="0" y="0"/>
          <a:ext cx="0" cy="0"/>
          <a:chOff x="0" y="0"/>
          <a:chExt cx="0" cy="0"/>
        </a:xfrm>
      </p:grpSpPr>
      <p:sp>
        <p:nvSpPr>
          <p:cNvPr id="1547" name="Google Shape;1547;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9" name="Google Shape;1549;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50" name="Google Shape;1550;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51" name="Google Shape;155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52" name="Google Shape;1552;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3" name="Google Shape;1553;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4" name="Google Shape;1554;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5" name="Google Shape;1555;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9" name="Google Shape;1559;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0" name="Google Shape;1560;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1" name="Google Shape;1561;p8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62" name="Google Shape;1562;p8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3" name="Google Shape;1563;p8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4" name="Google Shape;1564;p8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5"/>
        <p:cNvGrpSpPr/>
        <p:nvPr/>
      </p:nvGrpSpPr>
      <p:grpSpPr>
        <a:xfrm>
          <a:off x="0" y="0"/>
          <a:ext cx="0" cy="0"/>
          <a:chOff x="0" y="0"/>
          <a:chExt cx="0" cy="0"/>
        </a:xfrm>
      </p:grpSpPr>
      <p:sp>
        <p:nvSpPr>
          <p:cNvPr id="1566" name="Google Shape;1566;p8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8" name="Google Shape;1568;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9" name="Google Shape;1569;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70" name="Google Shape;1570;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71" name="Google Shape;1571;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2" name="Google Shape;1572;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3" name="Google Shape;1573;p8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4" name="Google Shape;1574;p8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8" name="Google Shape;1578;p8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9" name="Google Shape;1579;p8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80" name="Google Shape;1580;p8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81" name="Google Shape;1581;p8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82" name="Google Shape;1582;p8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3" name="Google Shape;1583;p8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4"/>
        <p:cNvGrpSpPr/>
        <p:nvPr/>
      </p:nvGrpSpPr>
      <p:grpSpPr>
        <a:xfrm>
          <a:off x="0" y="0"/>
          <a:ext cx="0" cy="0"/>
          <a:chOff x="0" y="0"/>
          <a:chExt cx="0" cy="0"/>
        </a:xfrm>
      </p:grpSpPr>
      <p:sp>
        <p:nvSpPr>
          <p:cNvPr id="1585" name="Google Shape;1585;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7" name="Google Shape;1587;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8" name="Google Shape;1588;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9" name="Google Shape;158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0" name="Google Shape;1590;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91" name="Google Shape;1591;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3" name="Google Shape;1593;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7" name="Google Shape;1597;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8" name="Google Shape;1598;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9" name="Google Shape;1599;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1" name="Google Shape;1601;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02" name="Google Shape;1602;p8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3" name="Google Shape;1603;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4" name="Google Shape;1604;p8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5" name="Google Shape;1605;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6"/>
        <p:cNvGrpSpPr/>
        <p:nvPr/>
      </p:nvGrpSpPr>
      <p:grpSpPr>
        <a:xfrm>
          <a:off x="0" y="0"/>
          <a:ext cx="0" cy="0"/>
          <a:chOff x="0" y="0"/>
          <a:chExt cx="0" cy="0"/>
        </a:xfrm>
      </p:grpSpPr>
      <p:sp>
        <p:nvSpPr>
          <p:cNvPr id="1607" name="Google Shape;1607;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9" name="Google Shape;160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10" name="Google Shape;161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11" name="Google Shape;161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2" name="Google Shape;161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3" name="Google Shape;161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5" name="Google Shape;161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9" name="Google Shape;161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0" name="Google Shape;162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1" name="Google Shape;162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3" name="Google Shape;1623;p8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4" name="Google Shape;1624;p8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5" name="Google Shape;1625;p8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6" name="Google Shape;1626;p8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7" name="Google Shape;1627;p8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8"/>
        <p:cNvGrpSpPr/>
        <p:nvPr/>
      </p:nvGrpSpPr>
      <p:grpSpPr>
        <a:xfrm>
          <a:off x="0" y="0"/>
          <a:ext cx="0" cy="0"/>
          <a:chOff x="0" y="0"/>
          <a:chExt cx="0" cy="0"/>
        </a:xfrm>
      </p:grpSpPr>
      <p:sp>
        <p:nvSpPr>
          <p:cNvPr id="1629" name="Google Shape;1629;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1" name="Google Shape;1631;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2" name="Google Shape;1632;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3" name="Google Shape;163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4" name="Google Shape;163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5" name="Google Shape;163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7" name="Google Shape;163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2" name="Google Shape;164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3" name="Google Shape;164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5" name="Google Shape;1645;p8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6" name="Google Shape;1646;p8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7" name="Google Shape;1647;p8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8" name="Google Shape;1648;p8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9" name="Google Shape;1649;p8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50"/>
        <p:cNvGrpSpPr/>
        <p:nvPr/>
      </p:nvGrpSpPr>
      <p:grpSpPr>
        <a:xfrm>
          <a:off x="0" y="0"/>
          <a:ext cx="0" cy="0"/>
          <a:chOff x="0" y="0"/>
          <a:chExt cx="0" cy="0"/>
        </a:xfrm>
      </p:grpSpPr>
      <p:sp>
        <p:nvSpPr>
          <p:cNvPr id="1651" name="Google Shape;1651;p8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3" name="Google Shape;165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4" name="Google Shape;165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5" name="Google Shape;165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6" name="Google Shape;165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7" name="Google Shape;165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8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8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4" name="Google Shape;1664;p8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5" name="Google Shape;1665;p8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7" name="Google Shape;1667;p8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8" name="Google Shape;1668;p8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9" name="Google Shape;1669;p8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70" name="Google Shape;1670;p8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71" name="Google Shape;1671;p8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72"/>
        <p:cNvGrpSpPr/>
        <p:nvPr/>
      </p:nvGrpSpPr>
      <p:grpSpPr>
        <a:xfrm>
          <a:off x="0" y="0"/>
          <a:ext cx="0" cy="0"/>
          <a:chOff x="0" y="0"/>
          <a:chExt cx="0" cy="0"/>
        </a:xfrm>
      </p:grpSpPr>
      <p:sp>
        <p:nvSpPr>
          <p:cNvPr id="1673" name="Google Shape;1673;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5" name="Google Shape;1675;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6" name="Google Shape;1676;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7" name="Google Shape;1677;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8" name="Google Shape;1678;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9" name="Google Shape;1679;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9" name="Google Shape;1689;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0" name="Google Shape;1690;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1" name="Google Shape;1691;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2" name="Google Shape;1692;p8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3" name="Google Shape;1693;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4" name="Google Shape;1694;p8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5" name="Google Shape;1695;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6" name="Google Shape;1696;p8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7"/>
        <p:cNvGrpSpPr/>
        <p:nvPr/>
      </p:nvGrpSpPr>
      <p:grpSpPr>
        <a:xfrm>
          <a:off x="0" y="0"/>
          <a:ext cx="0" cy="0"/>
          <a:chOff x="0" y="0"/>
          <a:chExt cx="0" cy="0"/>
        </a:xfrm>
      </p:grpSpPr>
      <p:sp>
        <p:nvSpPr>
          <p:cNvPr id="1698" name="Google Shape;1698;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0" name="Google Shape;1700;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01" name="Google Shape;1701;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2" name="Google Shape;1702;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3" name="Google Shape;1703;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4" name="Google Shape;1704;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3" name="Google Shape;1713;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4" name="Google Shape;1714;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5" name="Google Shape;1715;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6" name="Google Shape;1716;p9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7" name="Google Shape;1717;p9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8" name="Google Shape;1718;p9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9" name="Google Shape;1719;p9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20" name="Google Shape;1720;p9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21" name="Google Shape;1721;p9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22"/>
        <p:cNvGrpSpPr/>
        <p:nvPr/>
      </p:nvGrpSpPr>
      <p:grpSpPr>
        <a:xfrm>
          <a:off x="0" y="0"/>
          <a:ext cx="0" cy="0"/>
          <a:chOff x="0" y="0"/>
          <a:chExt cx="0" cy="0"/>
        </a:xfrm>
      </p:grpSpPr>
      <p:sp>
        <p:nvSpPr>
          <p:cNvPr id="1723" name="Google Shape;1723;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5" name="Google Shape;1725;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6" name="Google Shape;1726;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7" name="Google Shape;1727;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8" name="Google Shape;1728;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9" name="Google Shape;1729;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9" name="Google Shape;1739;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0" name="Google Shape;1740;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41" name="Google Shape;1741;p9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42" name="Google Shape;1742;p9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3" name="Google Shape;1743;p9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4" name="Google Shape;1744;p9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5" name="Google Shape;1745;p9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6" name="Google Shape;1746;p9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7"/>
        <p:cNvGrpSpPr/>
        <p:nvPr/>
      </p:nvGrpSpPr>
      <p:grpSpPr>
        <a:xfrm>
          <a:off x="0" y="0"/>
          <a:ext cx="0" cy="0"/>
          <a:chOff x="0" y="0"/>
          <a:chExt cx="0" cy="0"/>
        </a:xfrm>
      </p:grpSpPr>
      <p:sp>
        <p:nvSpPr>
          <p:cNvPr id="1748" name="Google Shape;1748;p9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0" name="Google Shape;1750;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1" name="Google Shape;1751;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2" name="Google Shape;1752;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3" name="Google Shape;1753;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4" name="Google Shape;1754;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9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9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4" name="Google Shape;1764;p9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5" name="Google Shape;1765;p9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6" name="Google Shape;1766;p9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7" name="Google Shape;1767;p9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8" name="Google Shape;1768;p9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9" name="Google Shape;1769;p9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70" name="Google Shape;1770;p9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71" name="Google Shape;1771;p9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72"/>
        <p:cNvGrpSpPr/>
        <p:nvPr/>
      </p:nvGrpSpPr>
      <p:grpSpPr>
        <a:xfrm>
          <a:off x="0" y="0"/>
          <a:ext cx="0" cy="0"/>
          <a:chOff x="0" y="0"/>
          <a:chExt cx="0" cy="0"/>
        </a:xfrm>
      </p:grpSpPr>
      <p:sp>
        <p:nvSpPr>
          <p:cNvPr id="1773" name="Google Shape;1773;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5" name="Google Shape;1775;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6" name="Google Shape;1776;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7" name="Google Shape;177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8" name="Google Shape;1778;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9" name="Google Shape;1779;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1" name="Google Shape;1791;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3" name="Google Shape;1793;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4" name="Google Shape;1794;p9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5" name="Google Shape;1795;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6" name="Google Shape;1796;p9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7" name="Google Shape;1797;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8" name="Google Shape;1798;p9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9" name="Google Shape;1799;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800"/>
        <p:cNvGrpSpPr/>
        <p:nvPr/>
      </p:nvGrpSpPr>
      <p:grpSpPr>
        <a:xfrm>
          <a:off x="0" y="0"/>
          <a:ext cx="0" cy="0"/>
          <a:chOff x="0" y="0"/>
          <a:chExt cx="0" cy="0"/>
        </a:xfrm>
      </p:grpSpPr>
      <p:sp>
        <p:nvSpPr>
          <p:cNvPr id="1801" name="Google Shape;1801;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3" name="Google Shape;1803;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4" name="Google Shape;1804;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5" name="Google Shape;1805;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6" name="Google Shape;1806;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7" name="Google Shape;1807;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5" name="Google Shape;1815;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7" name="Google Shape;1817;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9" name="Google Shape;1819;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21" name="Google Shape;1821;p9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22" name="Google Shape;1822;p9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3" name="Google Shape;1823;p9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4" name="Google Shape;1824;p9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5" name="Google Shape;1825;p9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6" name="Google Shape;1826;p9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7" name="Google Shape;1827;p9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8"/>
        <p:cNvGrpSpPr/>
        <p:nvPr/>
      </p:nvGrpSpPr>
      <p:grpSpPr>
        <a:xfrm>
          <a:off x="0" y="0"/>
          <a:ext cx="0" cy="0"/>
          <a:chOff x="0" y="0"/>
          <a:chExt cx="0" cy="0"/>
        </a:xfrm>
      </p:grpSpPr>
      <p:sp>
        <p:nvSpPr>
          <p:cNvPr id="1829" name="Google Shape;1829;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1" name="Google Shape;1831;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2" name="Google Shape;1832;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3" name="Google Shape;183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4" name="Google Shape;1834;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5" name="Google Shape;1835;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7" name="Google Shape;1847;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9" name="Google Shape;1849;p9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50" name="Google Shape;1850;p9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51" name="Google Shape;1851;p9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52" name="Google Shape;1852;p9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3" name="Google Shape;1853;p9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4" name="Google Shape;1854;p9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5" name="Google Shape;1855;p9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6"/>
        <p:cNvGrpSpPr/>
        <p:nvPr/>
      </p:nvGrpSpPr>
      <p:grpSpPr>
        <a:xfrm>
          <a:off x="0" y="0"/>
          <a:ext cx="0" cy="0"/>
          <a:chOff x="0" y="0"/>
          <a:chExt cx="0" cy="0"/>
        </a:xfrm>
      </p:grpSpPr>
      <p:sp>
        <p:nvSpPr>
          <p:cNvPr id="1857" name="Google Shape;1857;p9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9" name="Google Shape;1859;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0" name="Google Shape;1860;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1" name="Google Shape;186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2" name="Google Shape;1862;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3" name="Google Shape;1863;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9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9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5" name="Google Shape;1875;p9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9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7" name="Google Shape;1877;p9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8" name="Google Shape;1878;p9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9" name="Google Shape;1879;p9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80" name="Google Shape;1880;p9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81" name="Google Shape;1881;p9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82" name="Google Shape;1882;p9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3" name="Google Shape;1883;p9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4"/>
        <p:cNvGrpSpPr/>
        <p:nvPr/>
      </p:nvGrpSpPr>
      <p:grpSpPr>
        <a:xfrm>
          <a:off x="0" y="0"/>
          <a:ext cx="0" cy="0"/>
          <a:chOff x="0" y="0"/>
          <a:chExt cx="0" cy="0"/>
        </a:xfrm>
      </p:grpSpPr>
      <p:sp>
        <p:nvSpPr>
          <p:cNvPr id="1885" name="Google Shape;1885;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7" name="Google Shape;1887;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8" name="Google Shape;188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9" name="Google Shape;1889;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90" name="Google Shape;1890;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5" name="Google Shape;1905;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7" name="Google Shape;1907;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8" name="Google Shape;1908;p9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9" name="Google Shape;1909;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10" name="Google Shape;1910;p9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11" name="Google Shape;1911;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2" name="Google Shape;1912;p9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3" name="Google Shape;1913;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4" name="Google Shape;1914;p9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5"/>
        <p:cNvGrpSpPr/>
        <p:nvPr/>
      </p:nvGrpSpPr>
      <p:grpSpPr>
        <a:xfrm>
          <a:off x="0" y="0"/>
          <a:ext cx="0" cy="0"/>
          <a:chOff x="0" y="0"/>
          <a:chExt cx="0" cy="0"/>
        </a:xfrm>
      </p:grpSpPr>
      <p:sp>
        <p:nvSpPr>
          <p:cNvPr id="1916" name="Google Shape;1916;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8" name="Google Shape;1918;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9" name="Google Shape;1919;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20" name="Google Shape;1920;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21" name="Google Shape;1921;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6" name="Google Shape;1936;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8" name="Google Shape;1938;p9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9" name="Google Shape;1939;p9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40" name="Google Shape;1940;p9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41" name="Google Shape;1941;p9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42" name="Google Shape;1942;p9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3" name="Google Shape;1943;p9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4" name="Google Shape;1944;p9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5" name="Google Shape;1945;p9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6"/>
        <p:cNvGrpSpPr/>
        <p:nvPr/>
      </p:nvGrpSpPr>
      <p:grpSpPr>
        <a:xfrm>
          <a:off x="0" y="0"/>
          <a:ext cx="0" cy="0"/>
          <a:chOff x="0" y="0"/>
          <a:chExt cx="0" cy="0"/>
        </a:xfrm>
      </p:grpSpPr>
      <p:sp>
        <p:nvSpPr>
          <p:cNvPr id="1947" name="Google Shape;1947;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9" name="Google Shape;1949;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0" name="Google Shape;1950;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51" name="Google Shape;1951;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2" name="Google Shape;1952;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5" name="Google Shape;1965;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7" name="Google Shape;1967;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9" name="Google Shape;1969;p9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70" name="Google Shape;1970;p9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71" name="Google Shape;1971;p9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72" name="Google Shape;1972;p9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3" name="Google Shape;1973;p9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4" name="Google Shape;1974;p9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5" name="Google Shape;1975;p9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6" name="Google Shape;1976;p9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7"/>
        <p:cNvGrpSpPr/>
        <p:nvPr/>
      </p:nvGrpSpPr>
      <p:grpSpPr>
        <a:xfrm>
          <a:off x="0" y="0"/>
          <a:ext cx="0" cy="0"/>
          <a:chOff x="0" y="0"/>
          <a:chExt cx="0" cy="0"/>
        </a:xfrm>
      </p:grpSpPr>
      <p:sp>
        <p:nvSpPr>
          <p:cNvPr id="1978" name="Google Shape;1978;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0" name="Google Shape;1980;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81" name="Google Shape;198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82" name="Google Shape;1982;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3" name="Google Shape;1983;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10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10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0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10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10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10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0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10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0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6" name="Google Shape;1996;p10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8" name="Google Shape;1998;p10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0" name="Google Shape;2000;p10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01" name="Google Shape;2001;p10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02" name="Google Shape;2002;p10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3" name="Google Shape;2003;p10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4" name="Google Shape;2004;p10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5" name="Google Shape;2005;p10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6" name="Google Shape;2006;p10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7" name="Google Shape;2007;p10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8"/>
        <p:cNvGrpSpPr/>
        <p:nvPr/>
      </p:nvGrpSpPr>
      <p:grpSpPr>
        <a:xfrm>
          <a:off x="0" y="0"/>
          <a:ext cx="0" cy="0"/>
          <a:chOff x="0" y="0"/>
          <a:chExt cx="0" cy="0"/>
        </a:xfrm>
      </p:grpSpPr>
      <p:pic>
        <p:nvPicPr>
          <p:cNvPr id="2009" name="Google Shape;2009;p10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10" name="Google Shape;2010;p101"/>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1" name="Google Shape;201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3" name="Google Shape;2013;p10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4" name="Google Shape;2014;p101"/>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5" name="Google Shape;2015;p101"/>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theme" Target="../theme/theme2.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22"/>
        <p:cNvGrpSpPr/>
        <p:nvPr/>
      </p:nvGrpSpPr>
      <p:grpSpPr>
        <a:xfrm>
          <a:off x="0" y="0"/>
          <a:ext cx="0" cy="0"/>
          <a:chOff x="0" y="0"/>
          <a:chExt cx="0" cy="0"/>
        </a:xfrm>
      </p:grpSpPr>
      <p:sp>
        <p:nvSpPr>
          <p:cNvPr id="1023" name="Google Shape;1023;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 id="2147483750" r:id="rId51"/>
    <p:sldLayoutId id="2147483751"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hyperlink" Target="https://www.bankinfosecurity.com/ebay-sees-fewer-sales-due-to-breach-a-7074"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nytimes.com/2019/07/29/business/capital-one-data-breach-hacked.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www.reuters.com/article/us-britain-election-labour-cyber/hackers-hit-uk-political-parties-with-back-to-back-cyberattacks-idUSKBN1XM19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0.xml"/></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36.xml"/><Relationship Id="rId1" Type="http://schemas.openxmlformats.org/officeDocument/2006/relationships/slideLayout" Target="../slideLayouts/slideLayout51.xml"/><Relationship Id="rId4" Type="http://schemas.openxmlformats.org/officeDocument/2006/relationships/image" Target="../media/image59.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dribbble.com/shots/8083198-Protect-your-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10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SIEM Day 1</a:t>
            </a:r>
            <a:endParaRPr/>
          </a:p>
        </p:txBody>
      </p:sp>
      <p:sp>
        <p:nvSpPr>
          <p:cNvPr id="2041" name="Google Shape;2041;p107"/>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SIEM</a:t>
            </a:r>
            <a:endParaRPr>
              <a:latin typeface="Roboto Light"/>
              <a:ea typeface="Roboto Light"/>
              <a:cs typeface="Roboto Light"/>
              <a:sym typeface="Roboto Light"/>
            </a:endParaRPr>
          </a:p>
        </p:txBody>
      </p:sp>
      <p:sp>
        <p:nvSpPr>
          <p:cNvPr id="2042" name="Google Shape;2042;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pic>
        <p:nvPicPr>
          <p:cNvPr id="2128" name="Google Shape;2128;p116"/>
          <p:cNvPicPr preferRelativeResize="0"/>
          <p:nvPr/>
        </p:nvPicPr>
        <p:blipFill>
          <a:blip r:embed="rId3">
            <a:alphaModFix/>
          </a:blip>
          <a:stretch>
            <a:fillRect/>
          </a:stretch>
        </p:blipFill>
        <p:spPr>
          <a:xfrm>
            <a:off x="1268500" y="1600802"/>
            <a:ext cx="1049850" cy="1535976"/>
          </a:xfrm>
          <a:prstGeom prst="rect">
            <a:avLst/>
          </a:prstGeom>
          <a:noFill/>
          <a:ln>
            <a:noFill/>
          </a:ln>
        </p:spPr>
      </p:pic>
      <p:sp>
        <p:nvSpPr>
          <p:cNvPr id="2129" name="Google Shape;2129;p116"/>
          <p:cNvSpPr txBox="1"/>
          <p:nvPr/>
        </p:nvSpPr>
        <p:spPr>
          <a:xfrm>
            <a:off x="2625500" y="1515800"/>
            <a:ext cx="5692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100" b="1">
                <a:latin typeface="Roboto"/>
                <a:ea typeface="Roboto"/>
                <a:cs typeface="Roboto"/>
                <a:sym typeface="Roboto"/>
              </a:rPr>
              <a:t>Continuous monitoring</a:t>
            </a:r>
            <a:r>
              <a:rPr lang="en" sz="2100">
                <a:latin typeface="Roboto"/>
                <a:ea typeface="Roboto"/>
                <a:cs typeface="Roboto"/>
                <a:sym typeface="Roboto"/>
              </a:rPr>
              <a:t>, </a:t>
            </a:r>
            <a:r>
              <a:rPr lang="en" sz="2100">
                <a:latin typeface="Roboto Light"/>
                <a:ea typeface="Roboto Light"/>
                <a:cs typeface="Roboto Light"/>
                <a:sym typeface="Roboto Light"/>
              </a:rPr>
              <a:t>also known as</a:t>
            </a:r>
            <a:r>
              <a:rPr lang="en" sz="2100">
                <a:latin typeface="Roboto"/>
                <a:ea typeface="Roboto"/>
                <a:cs typeface="Roboto"/>
                <a:sym typeface="Roboto"/>
              </a:rPr>
              <a:t> </a:t>
            </a:r>
            <a:r>
              <a:rPr lang="en" sz="2100">
                <a:latin typeface="Roboto Light"/>
                <a:ea typeface="Roboto Light"/>
                <a:cs typeface="Roboto Light"/>
                <a:sym typeface="Roboto Light"/>
              </a:rPr>
              <a:t>information security continuous monitoring (</a:t>
            </a:r>
            <a:r>
              <a:rPr lang="en" sz="2100" b="1">
                <a:latin typeface="Roboto"/>
                <a:ea typeface="Roboto"/>
                <a:cs typeface="Roboto"/>
                <a:sym typeface="Roboto"/>
              </a:rPr>
              <a:t>ISCM</a:t>
            </a:r>
            <a:r>
              <a:rPr lang="en" sz="2100">
                <a:latin typeface="Roboto Light"/>
                <a:ea typeface="Roboto Light"/>
                <a:cs typeface="Roboto Light"/>
                <a:sym typeface="Roboto Light"/>
              </a:rPr>
              <a:t>), is the processes and technologies used to detect information security risks associated with an organization's operational environment in real time.</a:t>
            </a:r>
            <a:endParaRPr sz="1500"/>
          </a:p>
        </p:txBody>
      </p:sp>
      <p:sp>
        <p:nvSpPr>
          <p:cNvPr id="2130" name="Google Shape;2130;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7EBF1"/>
        </a:solidFill>
        <a:effectLst/>
      </p:bgPr>
    </p:bg>
    <p:spTree>
      <p:nvGrpSpPr>
        <p:cNvPr id="1" name="Shape 2134"/>
        <p:cNvGrpSpPr/>
        <p:nvPr/>
      </p:nvGrpSpPr>
      <p:grpSpPr>
        <a:xfrm>
          <a:off x="0" y="0"/>
          <a:ext cx="0" cy="0"/>
          <a:chOff x="0" y="0"/>
          <a:chExt cx="0" cy="0"/>
        </a:xfrm>
      </p:grpSpPr>
      <p:sp>
        <p:nvSpPr>
          <p:cNvPr id="2135" name="Google Shape;2135;p117"/>
          <p:cNvSpPr/>
          <p:nvPr/>
        </p:nvSpPr>
        <p:spPr>
          <a:xfrm>
            <a:off x="6052300" y="1241325"/>
            <a:ext cx="2808300" cy="3183000"/>
          </a:xfrm>
          <a:prstGeom prst="rect">
            <a:avLst/>
          </a:prstGeom>
          <a:solidFill>
            <a:srgbClr val="4C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17"/>
          <p:cNvSpPr/>
          <p:nvPr/>
        </p:nvSpPr>
        <p:spPr>
          <a:xfrm>
            <a:off x="6641500" y="1488938"/>
            <a:ext cx="1629900" cy="1629900"/>
          </a:xfrm>
          <a:prstGeom prst="ellipse">
            <a:avLst/>
          </a:prstGeom>
          <a:solidFill>
            <a:srgbClr val="0D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17"/>
          <p:cNvSpPr/>
          <p:nvPr/>
        </p:nvSpPr>
        <p:spPr>
          <a:xfrm>
            <a:off x="3160639" y="1241325"/>
            <a:ext cx="2808300" cy="3183000"/>
          </a:xfrm>
          <a:prstGeom prst="rect">
            <a:avLst/>
          </a:prstGeom>
          <a:solidFill>
            <a:srgbClr val="4C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17"/>
          <p:cNvSpPr/>
          <p:nvPr/>
        </p:nvSpPr>
        <p:spPr>
          <a:xfrm>
            <a:off x="3749839" y="1488938"/>
            <a:ext cx="1629900" cy="1629900"/>
          </a:xfrm>
          <a:prstGeom prst="ellipse">
            <a:avLst/>
          </a:prstGeom>
          <a:solidFill>
            <a:srgbClr val="0D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17"/>
          <p:cNvSpPr/>
          <p:nvPr/>
        </p:nvSpPr>
        <p:spPr>
          <a:xfrm>
            <a:off x="268997" y="1241325"/>
            <a:ext cx="2808300" cy="3183000"/>
          </a:xfrm>
          <a:prstGeom prst="rect">
            <a:avLst/>
          </a:prstGeom>
          <a:solidFill>
            <a:srgbClr val="4C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17"/>
          <p:cNvSpPr/>
          <p:nvPr/>
        </p:nvSpPr>
        <p:spPr>
          <a:xfrm>
            <a:off x="858197" y="1488938"/>
            <a:ext cx="1629900" cy="1629900"/>
          </a:xfrm>
          <a:prstGeom prst="ellipse">
            <a:avLst/>
          </a:prstGeom>
          <a:solidFill>
            <a:srgbClr val="0DB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ISCM</a:t>
            </a:r>
            <a:endParaRPr>
              <a:solidFill>
                <a:schemeClr val="dk1"/>
              </a:solidFill>
            </a:endParaRPr>
          </a:p>
          <a:p>
            <a:pPr marL="0" lvl="0" indent="0" algn="l" rtl="0">
              <a:spcBef>
                <a:spcPts val="0"/>
              </a:spcBef>
              <a:spcAft>
                <a:spcPts val="0"/>
              </a:spcAft>
              <a:buNone/>
            </a:pPr>
            <a:endParaRPr/>
          </a:p>
        </p:txBody>
      </p:sp>
      <p:sp>
        <p:nvSpPr>
          <p:cNvPr id="2142" name="Google Shape;2142;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ISCM provides real-time insight into the following: </a:t>
            </a:r>
            <a:endParaRPr>
              <a:solidFill>
                <a:schemeClr val="dk1"/>
              </a:solidFill>
            </a:endParaRPr>
          </a:p>
          <a:p>
            <a:pPr marL="0" lvl="0" indent="0" algn="l" rtl="0">
              <a:spcBef>
                <a:spcPts val="0"/>
              </a:spcBef>
              <a:spcAft>
                <a:spcPts val="0"/>
              </a:spcAft>
              <a:buNone/>
            </a:pPr>
            <a:endParaRPr/>
          </a:p>
        </p:txBody>
      </p:sp>
      <p:sp>
        <p:nvSpPr>
          <p:cNvPr id="2143" name="Google Shape;2143;p117"/>
          <p:cNvSpPr txBox="1"/>
          <p:nvPr/>
        </p:nvSpPr>
        <p:spPr>
          <a:xfrm>
            <a:off x="300497" y="3216175"/>
            <a:ext cx="2745300" cy="73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b="1">
                <a:solidFill>
                  <a:schemeClr val="dk1"/>
                </a:solidFill>
                <a:latin typeface="Roboto"/>
                <a:ea typeface="Roboto"/>
                <a:cs typeface="Roboto"/>
                <a:sym typeface="Roboto"/>
              </a:rPr>
              <a:t>The current state</a:t>
            </a:r>
            <a:endParaRPr sz="1600" b="1">
              <a:solidFill>
                <a:schemeClr val="dk1"/>
              </a:solidFill>
              <a:latin typeface="Roboto"/>
              <a:ea typeface="Roboto"/>
              <a:cs typeface="Roboto"/>
              <a:sym typeface="Roboto"/>
            </a:endParaRPr>
          </a:p>
          <a:p>
            <a:pPr marL="0" lvl="0" indent="0" algn="ctr" rtl="0">
              <a:lnSpc>
                <a:spcPct val="100000"/>
              </a:lnSpc>
              <a:spcBef>
                <a:spcPts val="300"/>
              </a:spcBef>
              <a:spcAft>
                <a:spcPts val="300"/>
              </a:spcAft>
              <a:buNone/>
            </a:pPr>
            <a:r>
              <a:rPr lang="en">
                <a:solidFill>
                  <a:schemeClr val="dk1"/>
                </a:solidFill>
                <a:latin typeface="Roboto"/>
                <a:ea typeface="Roboto"/>
                <a:cs typeface="Roboto"/>
                <a:sym typeface="Roboto"/>
              </a:rPr>
              <a:t>of an organization’s</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networked assets.</a:t>
            </a:r>
            <a:endParaRPr sz="1100" b="1">
              <a:latin typeface="Roboto"/>
              <a:ea typeface="Roboto"/>
              <a:cs typeface="Roboto"/>
              <a:sym typeface="Roboto"/>
            </a:endParaRPr>
          </a:p>
        </p:txBody>
      </p:sp>
      <p:sp>
        <p:nvSpPr>
          <p:cNvPr id="2144" name="Google Shape;2144;p117"/>
          <p:cNvSpPr txBox="1"/>
          <p:nvPr/>
        </p:nvSpPr>
        <p:spPr>
          <a:xfrm>
            <a:off x="3192139" y="3216175"/>
            <a:ext cx="27453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Vulnerabilities</a:t>
            </a:r>
            <a:endParaRPr sz="1600" b="1">
              <a:latin typeface="Roboto"/>
              <a:ea typeface="Roboto"/>
              <a:cs typeface="Roboto"/>
              <a:sym typeface="Roboto"/>
            </a:endParaRPr>
          </a:p>
          <a:p>
            <a:pPr marL="0" lvl="0" indent="0" algn="ctr" rtl="0">
              <a:spcBef>
                <a:spcPts val="300"/>
              </a:spcBef>
              <a:spcAft>
                <a:spcPts val="300"/>
              </a:spcAft>
              <a:buNone/>
            </a:pPr>
            <a:r>
              <a:rPr lang="en">
                <a:latin typeface="Roboto"/>
                <a:ea typeface="Roboto"/>
                <a:cs typeface="Roboto"/>
                <a:sym typeface="Roboto"/>
              </a:rPr>
              <a:t>and threats that attack </a:t>
            </a:r>
            <a:br>
              <a:rPr lang="en">
                <a:latin typeface="Roboto"/>
                <a:ea typeface="Roboto"/>
                <a:cs typeface="Roboto"/>
                <a:sym typeface="Roboto"/>
              </a:rPr>
            </a:br>
            <a:r>
              <a:rPr lang="en">
                <a:latin typeface="Roboto"/>
                <a:ea typeface="Roboto"/>
                <a:cs typeface="Roboto"/>
                <a:sym typeface="Roboto"/>
              </a:rPr>
              <a:t>an organization’s </a:t>
            </a:r>
            <a:br>
              <a:rPr lang="en">
                <a:latin typeface="Roboto"/>
                <a:ea typeface="Roboto"/>
                <a:cs typeface="Roboto"/>
                <a:sym typeface="Roboto"/>
              </a:rPr>
            </a:br>
            <a:r>
              <a:rPr lang="en">
                <a:latin typeface="Roboto"/>
                <a:ea typeface="Roboto"/>
                <a:cs typeface="Roboto"/>
                <a:sym typeface="Roboto"/>
              </a:rPr>
              <a:t>networked assets.</a:t>
            </a:r>
            <a:endParaRPr>
              <a:latin typeface="Roboto"/>
              <a:ea typeface="Roboto"/>
              <a:cs typeface="Roboto"/>
              <a:sym typeface="Roboto"/>
            </a:endParaRPr>
          </a:p>
        </p:txBody>
      </p:sp>
      <p:sp>
        <p:nvSpPr>
          <p:cNvPr id="2145" name="Google Shape;2145;p117"/>
          <p:cNvSpPr txBox="1"/>
          <p:nvPr/>
        </p:nvSpPr>
        <p:spPr>
          <a:xfrm>
            <a:off x="6083800" y="3216175"/>
            <a:ext cx="27453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Effectiveness</a:t>
            </a:r>
            <a:endParaRPr sz="1600" b="1">
              <a:solidFill>
                <a:schemeClr val="dk1"/>
              </a:solidFill>
              <a:latin typeface="Roboto"/>
              <a:ea typeface="Roboto"/>
              <a:cs typeface="Roboto"/>
              <a:sym typeface="Roboto"/>
            </a:endParaRPr>
          </a:p>
          <a:p>
            <a:pPr marL="0" lvl="0" indent="0" algn="ctr" rtl="0">
              <a:spcBef>
                <a:spcPts val="300"/>
              </a:spcBef>
              <a:spcAft>
                <a:spcPts val="300"/>
              </a:spcAft>
              <a:buNone/>
            </a:pPr>
            <a:r>
              <a:rPr lang="en">
                <a:solidFill>
                  <a:schemeClr val="dk1"/>
                </a:solidFill>
                <a:latin typeface="Roboto"/>
                <a:ea typeface="Roboto"/>
                <a:cs typeface="Roboto"/>
                <a:sym typeface="Roboto"/>
              </a:rPr>
              <a:t>of security controls</a:t>
            </a:r>
            <a:r>
              <a:rPr lang="en" b="1">
                <a:solidFill>
                  <a:schemeClr val="dk1"/>
                </a:solidFill>
                <a:latin typeface="Roboto"/>
                <a:ea typeface="Roboto"/>
                <a:cs typeface="Roboto"/>
                <a:sym typeface="Roboto"/>
              </a:rPr>
              <a:t> </a:t>
            </a:r>
            <a:br>
              <a:rPr lang="en" b="1">
                <a:solidFill>
                  <a:schemeClr val="dk1"/>
                </a:solidFill>
                <a:latin typeface="Roboto"/>
                <a:ea typeface="Roboto"/>
                <a:cs typeface="Roboto"/>
                <a:sym typeface="Roboto"/>
              </a:rPr>
            </a:br>
            <a:r>
              <a:rPr lang="en">
                <a:solidFill>
                  <a:schemeClr val="dk1"/>
                </a:solidFill>
                <a:latin typeface="Roboto"/>
                <a:ea typeface="Roboto"/>
                <a:cs typeface="Roboto"/>
                <a:sym typeface="Roboto"/>
              </a:rPr>
              <a:t>protecting an organization’s</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networked assets.</a:t>
            </a:r>
            <a:endParaRPr b="1">
              <a:latin typeface="Roboto"/>
              <a:ea typeface="Roboto"/>
              <a:cs typeface="Roboto"/>
              <a:sym typeface="Roboto"/>
            </a:endParaRPr>
          </a:p>
        </p:txBody>
      </p:sp>
      <p:pic>
        <p:nvPicPr>
          <p:cNvPr id="2146" name="Google Shape;2146;p117"/>
          <p:cNvPicPr preferRelativeResize="0"/>
          <p:nvPr/>
        </p:nvPicPr>
        <p:blipFill rotWithShape="1">
          <a:blip r:embed="rId3">
            <a:alphaModFix/>
          </a:blip>
          <a:srcRect/>
          <a:stretch/>
        </p:blipFill>
        <p:spPr>
          <a:xfrm>
            <a:off x="4055201" y="1734100"/>
            <a:ext cx="1019175" cy="1038225"/>
          </a:xfrm>
          <a:prstGeom prst="rect">
            <a:avLst/>
          </a:prstGeom>
          <a:noFill/>
          <a:ln>
            <a:noFill/>
          </a:ln>
        </p:spPr>
      </p:pic>
      <p:pic>
        <p:nvPicPr>
          <p:cNvPr id="2147" name="Google Shape;2147;p117"/>
          <p:cNvPicPr preferRelativeResize="0"/>
          <p:nvPr/>
        </p:nvPicPr>
        <p:blipFill rotWithShape="1">
          <a:blip r:embed="rId4">
            <a:alphaModFix/>
          </a:blip>
          <a:srcRect l="9"/>
          <a:stretch/>
        </p:blipFill>
        <p:spPr>
          <a:xfrm>
            <a:off x="1020685" y="1641900"/>
            <a:ext cx="1304925" cy="1323975"/>
          </a:xfrm>
          <a:prstGeom prst="rect">
            <a:avLst/>
          </a:prstGeom>
          <a:noFill/>
          <a:ln>
            <a:noFill/>
          </a:ln>
        </p:spPr>
      </p:pic>
      <p:pic>
        <p:nvPicPr>
          <p:cNvPr id="2148" name="Google Shape;2148;p117"/>
          <p:cNvPicPr preferRelativeResize="0"/>
          <p:nvPr/>
        </p:nvPicPr>
        <p:blipFill rotWithShape="1">
          <a:blip r:embed="rId5">
            <a:alphaModFix/>
          </a:blip>
          <a:srcRect/>
          <a:stretch/>
        </p:blipFill>
        <p:spPr>
          <a:xfrm>
            <a:off x="6970675" y="1694288"/>
            <a:ext cx="971550" cy="1219200"/>
          </a:xfrm>
          <a:prstGeom prst="rect">
            <a:avLst/>
          </a:prstGeom>
          <a:noFill/>
          <a:ln>
            <a:noFill/>
          </a:ln>
        </p:spPr>
      </p:pic>
      <p:sp>
        <p:nvSpPr>
          <p:cNvPr id="2149" name="Google Shape;2149;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pic>
        <p:nvPicPr>
          <p:cNvPr id="2154" name="Google Shape;2154;p118"/>
          <p:cNvPicPr preferRelativeResize="0"/>
          <p:nvPr/>
        </p:nvPicPr>
        <p:blipFill rotWithShape="1">
          <a:blip r:embed="rId3">
            <a:alphaModFix/>
          </a:blip>
          <a:srcRect l="-2920" r="2919"/>
          <a:stretch/>
        </p:blipFill>
        <p:spPr>
          <a:xfrm>
            <a:off x="0" y="0"/>
            <a:ext cx="9144000" cy="5143500"/>
          </a:xfrm>
          <a:prstGeom prst="rect">
            <a:avLst/>
          </a:prstGeom>
          <a:noFill/>
          <a:ln>
            <a:noFill/>
          </a:ln>
        </p:spPr>
      </p:pic>
      <p:sp>
        <p:nvSpPr>
          <p:cNvPr id="2155" name="Google Shape;2155;p118"/>
          <p:cNvSpPr/>
          <p:nvPr/>
        </p:nvSpPr>
        <p:spPr>
          <a:xfrm>
            <a:off x="0" y="0"/>
            <a:ext cx="3042600" cy="5143500"/>
          </a:xfrm>
          <a:prstGeom prst="roundRect">
            <a:avLst>
              <a:gd name="adj" fmla="val 0"/>
            </a:avLst>
          </a:prstGeom>
          <a:solidFill>
            <a:srgbClr val="061F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ISCM</a:t>
            </a:r>
            <a:endParaRPr>
              <a:solidFill>
                <a:srgbClr val="FFFFFF"/>
              </a:solidFill>
            </a:endParaRPr>
          </a:p>
        </p:txBody>
      </p:sp>
      <p:sp>
        <p:nvSpPr>
          <p:cNvPr id="2157" name="Google Shape;2157;p118"/>
          <p:cNvSpPr txBox="1">
            <a:spLocks noGrp="1"/>
          </p:cNvSpPr>
          <p:nvPr>
            <p:ph type="subTitle" idx="1"/>
          </p:nvPr>
        </p:nvSpPr>
        <p:spPr>
          <a:xfrm>
            <a:off x="-125" y="683425"/>
            <a:ext cx="3042600" cy="1726800"/>
          </a:xfrm>
          <a:prstGeom prst="rect">
            <a:avLst/>
          </a:prstGeom>
        </p:spPr>
        <p:txBody>
          <a:bodyPr spcFirstLastPara="1" wrap="square" lIns="457200" tIns="91425" rIns="457200" bIns="0" anchor="t" anchorCtr="0">
            <a:noAutofit/>
          </a:bodyPr>
          <a:lstStyle/>
          <a:p>
            <a:pPr marL="0" lvl="0" indent="0" algn="l" rtl="0">
              <a:spcBef>
                <a:spcPts val="0"/>
              </a:spcBef>
              <a:spcAft>
                <a:spcPts val="1000"/>
              </a:spcAft>
              <a:buNone/>
            </a:pPr>
            <a:r>
              <a:rPr lang="en">
                <a:solidFill>
                  <a:srgbClr val="FFFFFF"/>
                </a:solidFill>
              </a:rPr>
              <a:t>As we know, organizations face many different threats. </a:t>
            </a:r>
            <a:endParaRPr sz="1600">
              <a:solidFill>
                <a:srgbClr val="FFFFFF"/>
              </a:solidFill>
            </a:endParaRPr>
          </a:p>
        </p:txBody>
      </p:sp>
      <p:sp>
        <p:nvSpPr>
          <p:cNvPr id="2158" name="Google Shape;2158;p118"/>
          <p:cNvSpPr txBox="1">
            <a:spLocks noGrp="1"/>
          </p:cNvSpPr>
          <p:nvPr>
            <p:ph type="subTitle" idx="1"/>
          </p:nvPr>
        </p:nvSpPr>
        <p:spPr>
          <a:xfrm>
            <a:off x="0" y="2034950"/>
            <a:ext cx="3042600" cy="2742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a:solidFill>
                  <a:srgbClr val="FFFFFF"/>
                </a:solidFill>
              </a:rPr>
              <a:t>For example: </a:t>
            </a:r>
            <a:endParaRPr sz="1200">
              <a:solidFill>
                <a:srgbClr val="FFFFFF"/>
              </a:solidFill>
            </a:endParaRPr>
          </a:p>
          <a:p>
            <a:pPr marL="171450" lvl="0" indent="-190500" algn="l" rtl="0">
              <a:spcBef>
                <a:spcPts val="600"/>
              </a:spcBef>
              <a:spcAft>
                <a:spcPts val="0"/>
              </a:spcAft>
              <a:buClr>
                <a:srgbClr val="CFE2F3"/>
              </a:buClr>
              <a:buSzPts val="1200"/>
              <a:buChar char="●"/>
            </a:pPr>
            <a:r>
              <a:rPr lang="en" sz="1200">
                <a:solidFill>
                  <a:srgbClr val="FFFFFF"/>
                </a:solidFill>
              </a:rPr>
              <a:t>An employee can accidentally download malware onto their laptop, which can spread to an organization's network.</a:t>
            </a:r>
            <a:endParaRPr sz="1200">
              <a:solidFill>
                <a:srgbClr val="FFFFFF"/>
              </a:solidFill>
            </a:endParaRPr>
          </a:p>
          <a:p>
            <a:pPr marL="171450" lvl="0" indent="-190500" algn="l" rtl="0">
              <a:spcBef>
                <a:spcPts val="1000"/>
              </a:spcBef>
              <a:spcAft>
                <a:spcPts val="0"/>
              </a:spcAft>
              <a:buClr>
                <a:srgbClr val="CFE2F3"/>
              </a:buClr>
              <a:buSzPts val="1200"/>
              <a:buChar char="●"/>
            </a:pPr>
            <a:r>
              <a:rPr lang="en" sz="1200">
                <a:solidFill>
                  <a:srgbClr val="FFFFFF"/>
                </a:solidFill>
              </a:rPr>
              <a:t>A script kiddie can launch a denial of service attack against a web server.</a:t>
            </a:r>
            <a:endParaRPr sz="1200">
              <a:solidFill>
                <a:srgbClr val="FFFFFF"/>
              </a:solidFill>
            </a:endParaRPr>
          </a:p>
          <a:p>
            <a:pPr marL="171450" lvl="0" indent="-190500" algn="l" rtl="0">
              <a:spcBef>
                <a:spcPts val="1000"/>
              </a:spcBef>
              <a:spcAft>
                <a:spcPts val="1000"/>
              </a:spcAft>
              <a:buClr>
                <a:srgbClr val="CFE2F3"/>
              </a:buClr>
              <a:buSzPts val="1200"/>
              <a:buChar char="●"/>
            </a:pPr>
            <a:r>
              <a:rPr lang="en" sz="1200">
                <a:solidFill>
                  <a:srgbClr val="FFFFFF"/>
                </a:solidFill>
              </a:rPr>
              <a:t>A nation state can attempt a code injection attack against an application.</a:t>
            </a:r>
            <a:endParaRPr sz="1200">
              <a:solidFill>
                <a:srgbClr val="FFFFFF"/>
              </a:solidFill>
            </a:endParaRPr>
          </a:p>
        </p:txBody>
      </p:sp>
      <p:cxnSp>
        <p:nvCxnSpPr>
          <p:cNvPr id="2159" name="Google Shape;2159;p118"/>
          <p:cNvCxnSpPr/>
          <p:nvPr/>
        </p:nvCxnSpPr>
        <p:spPr>
          <a:xfrm>
            <a:off x="274375" y="640080"/>
            <a:ext cx="2541000" cy="0"/>
          </a:xfrm>
          <a:prstGeom prst="straightConnector1">
            <a:avLst/>
          </a:prstGeom>
          <a:noFill/>
          <a:ln w="9525" cap="flat" cmpd="sng">
            <a:solidFill>
              <a:srgbClr val="FFFFFF"/>
            </a:solidFill>
            <a:prstDash val="solid"/>
            <a:round/>
            <a:headEnd type="none" w="med" len="med"/>
            <a:tailEnd type="none" w="med" len="med"/>
          </a:ln>
        </p:spPr>
      </p:cxnSp>
      <p:sp>
        <p:nvSpPr>
          <p:cNvPr id="2160" name="Google Shape;2160;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12</a:t>
            </a:fld>
            <a:endParaRPr sz="6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pic>
        <p:nvPicPr>
          <p:cNvPr id="2165" name="Google Shape;2165;p1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66" name="Google Shape;2166;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Limiting ISCM</a:t>
            </a:r>
            <a:endParaRPr>
              <a:solidFill>
                <a:srgbClr val="FFFFFF"/>
              </a:solidFill>
            </a:endParaRPr>
          </a:p>
        </p:txBody>
      </p:sp>
      <p:sp>
        <p:nvSpPr>
          <p:cNvPr id="2167" name="Google Shape;2167;p119"/>
          <p:cNvSpPr txBox="1">
            <a:spLocks noGrp="1"/>
          </p:cNvSpPr>
          <p:nvPr>
            <p:ph type="subTitle" idx="1"/>
          </p:nvPr>
        </p:nvSpPr>
        <p:spPr>
          <a:xfrm>
            <a:off x="0" y="599775"/>
            <a:ext cx="8437500" cy="1119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solidFill>
                  <a:srgbClr val="FFFFFF"/>
                </a:solidFill>
              </a:rPr>
              <a:t>Organizations cannot protect </a:t>
            </a:r>
            <a:br>
              <a:rPr lang="en" sz="1700">
                <a:solidFill>
                  <a:srgbClr val="FFFFFF"/>
                </a:solidFill>
              </a:rPr>
            </a:br>
            <a:r>
              <a:rPr lang="en" sz="1700">
                <a:solidFill>
                  <a:srgbClr val="FFFFFF"/>
                </a:solidFill>
              </a:rPr>
              <a:t>against every single potential </a:t>
            </a:r>
            <a:br>
              <a:rPr lang="en" sz="1700">
                <a:solidFill>
                  <a:srgbClr val="FFFFFF"/>
                </a:solidFill>
              </a:rPr>
            </a:br>
            <a:r>
              <a:rPr lang="en" sz="1700">
                <a:solidFill>
                  <a:srgbClr val="FFFFFF"/>
                </a:solidFill>
              </a:rPr>
              <a:t>attack, as they may have:</a:t>
            </a:r>
            <a:endParaRPr sz="1700">
              <a:solidFill>
                <a:srgbClr val="FFFFFF"/>
              </a:solidFill>
            </a:endParaRPr>
          </a:p>
        </p:txBody>
      </p:sp>
      <p:sp>
        <p:nvSpPr>
          <p:cNvPr id="2168" name="Google Shape;2168;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13</a:t>
            </a:fld>
            <a:endParaRPr sz="600">
              <a:solidFill>
                <a:srgbClr val="FFFFFF"/>
              </a:solidFill>
            </a:endParaRPr>
          </a:p>
        </p:txBody>
      </p:sp>
      <p:sp>
        <p:nvSpPr>
          <p:cNvPr id="2169" name="Google Shape;2169;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70" name="Google Shape;2170;p119"/>
          <p:cNvSpPr txBox="1">
            <a:spLocks noGrp="1"/>
          </p:cNvSpPr>
          <p:nvPr>
            <p:ph type="subTitle" idx="1"/>
          </p:nvPr>
        </p:nvSpPr>
        <p:spPr>
          <a:xfrm>
            <a:off x="457200" y="1689925"/>
            <a:ext cx="3023400" cy="1494000"/>
          </a:xfrm>
          <a:prstGeom prst="rect">
            <a:avLst/>
          </a:prstGeom>
          <a:noFill/>
          <a:ln w="9525" cap="flat" cmpd="sng">
            <a:solidFill>
              <a:srgbClr val="FFFFFF"/>
            </a:solidFill>
            <a:prstDash val="solid"/>
            <a:round/>
            <a:headEnd type="none" w="sm" len="sm"/>
            <a:tailEnd type="none" w="sm" len="sm"/>
          </a:ln>
        </p:spPr>
        <p:txBody>
          <a:bodyPr spcFirstLastPara="1" wrap="square" lIns="182875" tIns="91425" rIns="182875" bIns="18287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a:solidFill>
                  <a:srgbClr val="0DB1BF"/>
                </a:solidFill>
                <a:latin typeface="Roboto"/>
                <a:ea typeface="Roboto"/>
                <a:cs typeface="Roboto"/>
                <a:sym typeface="Roboto"/>
              </a:rPr>
              <a:t>Financial Limitations</a:t>
            </a:r>
            <a:endParaRPr sz="1600" b="1">
              <a:solidFill>
                <a:srgbClr val="0DB1BF"/>
              </a:solidFill>
              <a:latin typeface="Roboto"/>
              <a:ea typeface="Roboto"/>
              <a:cs typeface="Roboto"/>
              <a:sym typeface="Roboto"/>
            </a:endParaRPr>
          </a:p>
          <a:p>
            <a:pPr marL="0" lvl="0" indent="0" algn="l" rtl="0">
              <a:lnSpc>
                <a:spcPct val="100000"/>
              </a:lnSpc>
              <a:spcBef>
                <a:spcPts val="300"/>
              </a:spcBef>
              <a:spcAft>
                <a:spcPts val="300"/>
              </a:spcAft>
              <a:buNone/>
            </a:pPr>
            <a:r>
              <a:rPr lang="en" sz="1200">
                <a:solidFill>
                  <a:srgbClr val="FFFFFF"/>
                </a:solidFill>
                <a:latin typeface="Roboto"/>
                <a:ea typeface="Roboto"/>
                <a:cs typeface="Roboto"/>
                <a:sym typeface="Roboto"/>
              </a:rPr>
              <a:t>Most modern monitoring tools and technologies are very expensive to install, deploy, and run. Organizations often have strict budgets that they have to maintain.</a:t>
            </a:r>
            <a:endParaRPr>
              <a:solidFill>
                <a:srgbClr val="FFFFFF"/>
              </a:solidFill>
              <a:latin typeface="Roboto"/>
              <a:ea typeface="Roboto"/>
              <a:cs typeface="Roboto"/>
              <a:sym typeface="Roboto"/>
            </a:endParaRPr>
          </a:p>
        </p:txBody>
      </p:sp>
      <p:sp>
        <p:nvSpPr>
          <p:cNvPr id="2171" name="Google Shape;2171;p119"/>
          <p:cNvSpPr txBox="1">
            <a:spLocks noGrp="1"/>
          </p:cNvSpPr>
          <p:nvPr>
            <p:ph type="subTitle" idx="2"/>
          </p:nvPr>
        </p:nvSpPr>
        <p:spPr>
          <a:xfrm>
            <a:off x="457200" y="3443575"/>
            <a:ext cx="3023400" cy="1241400"/>
          </a:xfrm>
          <a:prstGeom prst="rect">
            <a:avLst/>
          </a:prstGeom>
          <a:noFill/>
          <a:ln w="9525" cap="flat" cmpd="sng">
            <a:solidFill>
              <a:srgbClr val="FFFFFF"/>
            </a:solidFill>
            <a:prstDash val="solid"/>
            <a:round/>
            <a:headEnd type="none" w="sm" len="sm"/>
            <a:tailEnd type="none" w="sm" len="sm"/>
          </a:ln>
        </p:spPr>
        <p:txBody>
          <a:bodyPr spcFirstLastPara="1" wrap="square" lIns="182875" tIns="91425" rIns="182875" bIns="182875" anchor="t" anchorCtr="0">
            <a:noAutofit/>
          </a:bodyPr>
          <a:lstStyle/>
          <a:p>
            <a:pPr marL="0" lvl="0" indent="0" algn="l" rtl="0">
              <a:lnSpc>
                <a:spcPct val="100000"/>
              </a:lnSpc>
              <a:spcBef>
                <a:spcPts val="0"/>
              </a:spcBef>
              <a:spcAft>
                <a:spcPts val="0"/>
              </a:spcAft>
              <a:buNone/>
            </a:pPr>
            <a:r>
              <a:rPr lang="en" sz="1600" b="1">
                <a:solidFill>
                  <a:srgbClr val="0DB1BF"/>
                </a:solidFill>
                <a:latin typeface="Roboto"/>
                <a:ea typeface="Roboto"/>
                <a:cs typeface="Roboto"/>
                <a:sym typeface="Roboto"/>
              </a:rPr>
              <a:t>Staffing Limitations</a:t>
            </a:r>
            <a:endParaRPr sz="1600" b="1">
              <a:solidFill>
                <a:srgbClr val="0DB1BF"/>
              </a:solidFill>
              <a:latin typeface="Roboto"/>
              <a:ea typeface="Roboto"/>
              <a:cs typeface="Roboto"/>
              <a:sym typeface="Roboto"/>
            </a:endParaRPr>
          </a:p>
          <a:p>
            <a:pPr marL="0" lvl="0" indent="0" algn="l" rtl="0">
              <a:lnSpc>
                <a:spcPct val="100000"/>
              </a:lnSpc>
              <a:spcBef>
                <a:spcPts val="300"/>
              </a:spcBef>
              <a:spcAft>
                <a:spcPts val="300"/>
              </a:spcAft>
              <a:buNone/>
            </a:pPr>
            <a:r>
              <a:rPr lang="en" sz="1200">
                <a:solidFill>
                  <a:srgbClr val="FFFFFF"/>
                </a:solidFill>
                <a:latin typeface="Roboto"/>
                <a:ea typeface="Roboto"/>
                <a:cs typeface="Roboto"/>
                <a:sym typeface="Roboto"/>
              </a:rPr>
              <a:t>While many monitoring tools have automated features, they often require humans to monitor and respond to detected issues.</a:t>
            </a:r>
            <a:endParaRPr b="1">
              <a:solidFill>
                <a:srgbClr val="0DB1B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pic>
        <p:nvPicPr>
          <p:cNvPr id="2176" name="Google Shape;2176;p120"/>
          <p:cNvPicPr preferRelativeResize="0"/>
          <p:nvPr/>
        </p:nvPicPr>
        <p:blipFill rotWithShape="1">
          <a:blip r:embed="rId3">
            <a:alphaModFix/>
          </a:blip>
          <a:srcRect l="10381" r="10373" b="14871"/>
          <a:stretch/>
        </p:blipFill>
        <p:spPr>
          <a:xfrm>
            <a:off x="0" y="0"/>
            <a:ext cx="9144001" cy="5175884"/>
          </a:xfrm>
          <a:prstGeom prst="rect">
            <a:avLst/>
          </a:prstGeom>
          <a:noFill/>
          <a:ln>
            <a:noFill/>
          </a:ln>
        </p:spPr>
      </p:pic>
      <p:sp>
        <p:nvSpPr>
          <p:cNvPr id="2177" name="Google Shape;2177;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
        <p:nvSpPr>
          <p:cNvPr id="2178" name="Google Shape;2178;p120"/>
          <p:cNvSpPr txBox="1">
            <a:spLocks noGrp="1"/>
          </p:cNvSpPr>
          <p:nvPr>
            <p:ph type="subTitle" idx="1"/>
          </p:nvPr>
        </p:nvSpPr>
        <p:spPr>
          <a:xfrm>
            <a:off x="3566125" y="828375"/>
            <a:ext cx="1718700" cy="227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18477F"/>
                </a:solidFill>
              </a:rPr>
              <a:t>Due to these limitations, organizations</a:t>
            </a:r>
            <a:br>
              <a:rPr lang="en" sz="1400">
                <a:solidFill>
                  <a:srgbClr val="18477F"/>
                </a:solidFill>
              </a:rPr>
            </a:br>
            <a:r>
              <a:rPr lang="en" sz="1400">
                <a:solidFill>
                  <a:srgbClr val="18477F"/>
                </a:solidFill>
              </a:rPr>
              <a:t>need to make business decisions to prioritize the types of security risks they will monitor against.</a:t>
            </a:r>
            <a:endParaRPr sz="1400">
              <a:solidFill>
                <a:srgbClr val="18477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sp>
        <p:nvSpPr>
          <p:cNvPr id="2183" name="Google Shape;2183;p12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Prioritizing Risks to Monitor</a:t>
            </a:r>
            <a:endParaRPr/>
          </a:p>
        </p:txBody>
      </p:sp>
      <p:sp>
        <p:nvSpPr>
          <p:cNvPr id="2184" name="Google Shape;2184;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pic>
        <p:nvPicPr>
          <p:cNvPr id="2190" name="Google Shape;2190;p122"/>
          <p:cNvPicPr preferRelativeResize="0"/>
          <p:nvPr/>
        </p:nvPicPr>
        <p:blipFill>
          <a:blip r:embed="rId3">
            <a:alphaModFix/>
          </a:blip>
          <a:stretch>
            <a:fillRect/>
          </a:stretch>
        </p:blipFill>
        <p:spPr>
          <a:xfrm>
            <a:off x="-12300" y="0"/>
            <a:ext cx="9168600" cy="5157346"/>
          </a:xfrm>
          <a:prstGeom prst="rect">
            <a:avLst/>
          </a:prstGeom>
          <a:noFill/>
          <a:ln>
            <a:noFill/>
          </a:ln>
        </p:spPr>
      </p:pic>
      <p:sp>
        <p:nvSpPr>
          <p:cNvPr id="2191" name="Google Shape;2191;p122"/>
          <p:cNvSpPr txBox="1"/>
          <p:nvPr/>
        </p:nvSpPr>
        <p:spPr>
          <a:xfrm>
            <a:off x="-12300" y="8275"/>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rgbClr val="FFFFFF"/>
                </a:solidFill>
                <a:latin typeface="Roboto Medium"/>
                <a:ea typeface="Roboto Medium"/>
                <a:cs typeface="Roboto Medium"/>
                <a:sym typeface="Roboto Medium"/>
              </a:rPr>
              <a:t>Prioritizing Risks</a:t>
            </a:r>
            <a:endParaRPr sz="2400">
              <a:solidFill>
                <a:srgbClr val="FFFFFF"/>
              </a:solidFill>
              <a:latin typeface="Roboto Medium"/>
              <a:ea typeface="Roboto Medium"/>
              <a:cs typeface="Roboto Medium"/>
              <a:sym typeface="Roboto Medium"/>
            </a:endParaRPr>
          </a:p>
        </p:txBody>
      </p:sp>
      <p:sp>
        <p:nvSpPr>
          <p:cNvPr id="2192" name="Google Shape;2192;p122"/>
          <p:cNvSpPr txBox="1"/>
          <p:nvPr/>
        </p:nvSpPr>
        <p:spPr>
          <a:xfrm>
            <a:off x="0" y="675975"/>
            <a:ext cx="4137000" cy="15336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Organizations consider the following factors when determining how to prioritize security risks:</a:t>
            </a:r>
            <a:endParaRPr sz="1800">
              <a:solidFill>
                <a:srgbClr val="FFFFFF"/>
              </a:solidFill>
              <a:latin typeface="Roboto"/>
              <a:ea typeface="Roboto"/>
              <a:cs typeface="Roboto"/>
              <a:sym typeface="Roboto"/>
            </a:endParaRPr>
          </a:p>
        </p:txBody>
      </p:sp>
      <p:sp>
        <p:nvSpPr>
          <p:cNvPr id="2193" name="Google Shape;2193;p122"/>
          <p:cNvSpPr/>
          <p:nvPr/>
        </p:nvSpPr>
        <p:spPr>
          <a:xfrm>
            <a:off x="1141275" y="2076025"/>
            <a:ext cx="2442900" cy="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22"/>
          <p:cNvSpPr txBox="1"/>
          <p:nvPr/>
        </p:nvSpPr>
        <p:spPr>
          <a:xfrm>
            <a:off x="-12150" y="2112850"/>
            <a:ext cx="35004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Compliance</a:t>
            </a:r>
            <a:endParaRPr>
              <a:latin typeface="Roboto"/>
              <a:ea typeface="Roboto"/>
              <a:cs typeface="Roboto"/>
              <a:sym typeface="Roboto"/>
            </a:endParaRPr>
          </a:p>
        </p:txBody>
      </p:sp>
      <p:sp>
        <p:nvSpPr>
          <p:cNvPr id="2195" name="Google Shape;2195;p122"/>
          <p:cNvSpPr/>
          <p:nvPr/>
        </p:nvSpPr>
        <p:spPr>
          <a:xfrm>
            <a:off x="1141330" y="2667100"/>
            <a:ext cx="2442900" cy="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22"/>
          <p:cNvSpPr/>
          <p:nvPr/>
        </p:nvSpPr>
        <p:spPr>
          <a:xfrm>
            <a:off x="1141350" y="3258175"/>
            <a:ext cx="2442900" cy="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22"/>
          <p:cNvSpPr/>
          <p:nvPr/>
        </p:nvSpPr>
        <p:spPr>
          <a:xfrm>
            <a:off x="1141350" y="3849250"/>
            <a:ext cx="2442900" cy="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22"/>
          <p:cNvSpPr txBox="1"/>
          <p:nvPr/>
        </p:nvSpPr>
        <p:spPr>
          <a:xfrm>
            <a:off x="-12100" y="2687050"/>
            <a:ext cx="3351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Financial Impact</a:t>
            </a:r>
            <a:endParaRPr>
              <a:latin typeface="Roboto"/>
              <a:ea typeface="Roboto"/>
              <a:cs typeface="Roboto"/>
              <a:sym typeface="Roboto"/>
            </a:endParaRPr>
          </a:p>
        </p:txBody>
      </p:sp>
      <p:sp>
        <p:nvSpPr>
          <p:cNvPr id="2199" name="Google Shape;2199;p122"/>
          <p:cNvSpPr txBox="1"/>
          <p:nvPr/>
        </p:nvSpPr>
        <p:spPr>
          <a:xfrm>
            <a:off x="-12200" y="3278125"/>
            <a:ext cx="36558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Reputational Impact</a:t>
            </a:r>
            <a:endParaRPr>
              <a:latin typeface="Roboto"/>
              <a:ea typeface="Roboto"/>
              <a:cs typeface="Roboto"/>
              <a:sym typeface="Roboto"/>
            </a:endParaRPr>
          </a:p>
        </p:txBody>
      </p:sp>
      <p:sp>
        <p:nvSpPr>
          <p:cNvPr id="2200" name="Google Shape;2200;p122"/>
          <p:cNvSpPr txBox="1"/>
          <p:nvPr/>
        </p:nvSpPr>
        <p:spPr>
          <a:xfrm>
            <a:off x="0" y="3869200"/>
            <a:ext cx="39000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Likelihood of Attack</a:t>
            </a:r>
            <a:endParaRPr>
              <a:latin typeface="Roboto"/>
              <a:ea typeface="Roboto"/>
              <a:cs typeface="Roboto"/>
              <a:sym typeface="Roboto"/>
            </a:endParaRPr>
          </a:p>
        </p:txBody>
      </p:sp>
      <p:cxnSp>
        <p:nvCxnSpPr>
          <p:cNvPr id="2201" name="Google Shape;2201;p122"/>
          <p:cNvCxnSpPr/>
          <p:nvPr/>
        </p:nvCxnSpPr>
        <p:spPr>
          <a:xfrm>
            <a:off x="274375" y="640080"/>
            <a:ext cx="3900000" cy="0"/>
          </a:xfrm>
          <a:prstGeom prst="straightConnector1">
            <a:avLst/>
          </a:prstGeom>
          <a:noFill/>
          <a:ln w="9525" cap="flat" cmpd="sng">
            <a:solidFill>
              <a:srgbClr val="FFFFFF"/>
            </a:solidFill>
            <a:prstDash val="solid"/>
            <a:round/>
            <a:headEnd type="none" w="med" len="med"/>
            <a:tailEnd type="none" w="med" len="med"/>
          </a:ln>
        </p:spPr>
      </p:cxnSp>
      <p:grpSp>
        <p:nvGrpSpPr>
          <p:cNvPr id="2202" name="Google Shape;2202;p122"/>
          <p:cNvGrpSpPr/>
          <p:nvPr/>
        </p:nvGrpSpPr>
        <p:grpSpPr>
          <a:xfrm>
            <a:off x="429768" y="2100072"/>
            <a:ext cx="577804" cy="2225513"/>
            <a:chOff x="429768" y="1261872"/>
            <a:chExt cx="577804" cy="2225513"/>
          </a:xfrm>
        </p:grpSpPr>
        <p:pic>
          <p:nvPicPr>
            <p:cNvPr id="2203" name="Google Shape;2203;p122"/>
            <p:cNvPicPr preferRelativeResize="0"/>
            <p:nvPr/>
          </p:nvPicPr>
          <p:blipFill rotWithShape="1">
            <a:blip r:embed="rId4">
              <a:alphaModFix/>
            </a:blip>
            <a:srcRect t="1830" b="1830"/>
            <a:stretch/>
          </p:blipFill>
          <p:spPr>
            <a:xfrm>
              <a:off x="429768" y="1261872"/>
              <a:ext cx="577804" cy="446400"/>
            </a:xfrm>
            <a:prstGeom prst="rect">
              <a:avLst/>
            </a:prstGeom>
            <a:noFill/>
            <a:ln>
              <a:noFill/>
            </a:ln>
          </p:spPr>
        </p:pic>
        <p:pic>
          <p:nvPicPr>
            <p:cNvPr id="2204" name="Google Shape;2204;p122"/>
            <p:cNvPicPr preferRelativeResize="0"/>
            <p:nvPr/>
          </p:nvPicPr>
          <p:blipFill rotWithShape="1">
            <a:blip r:embed="rId4">
              <a:alphaModFix/>
            </a:blip>
            <a:srcRect t="1830" b="1830"/>
            <a:stretch/>
          </p:blipFill>
          <p:spPr>
            <a:xfrm>
              <a:off x="429768" y="1848847"/>
              <a:ext cx="577804" cy="446400"/>
            </a:xfrm>
            <a:prstGeom prst="rect">
              <a:avLst/>
            </a:prstGeom>
            <a:noFill/>
            <a:ln>
              <a:noFill/>
            </a:ln>
          </p:spPr>
        </p:pic>
        <p:pic>
          <p:nvPicPr>
            <p:cNvPr id="2205" name="Google Shape;2205;p122"/>
            <p:cNvPicPr preferRelativeResize="0"/>
            <p:nvPr/>
          </p:nvPicPr>
          <p:blipFill rotWithShape="1">
            <a:blip r:embed="rId4">
              <a:alphaModFix/>
            </a:blip>
            <a:srcRect t="1830" b="1830"/>
            <a:stretch/>
          </p:blipFill>
          <p:spPr>
            <a:xfrm>
              <a:off x="429768" y="2439922"/>
              <a:ext cx="577804" cy="446400"/>
            </a:xfrm>
            <a:prstGeom prst="rect">
              <a:avLst/>
            </a:prstGeom>
            <a:noFill/>
            <a:ln>
              <a:noFill/>
            </a:ln>
          </p:spPr>
        </p:pic>
        <p:pic>
          <p:nvPicPr>
            <p:cNvPr id="2206" name="Google Shape;2206;p122"/>
            <p:cNvPicPr preferRelativeResize="0"/>
            <p:nvPr/>
          </p:nvPicPr>
          <p:blipFill rotWithShape="1">
            <a:blip r:embed="rId4">
              <a:alphaModFix/>
            </a:blip>
            <a:srcRect t="1830" b="1830"/>
            <a:stretch/>
          </p:blipFill>
          <p:spPr>
            <a:xfrm>
              <a:off x="429768" y="3040985"/>
              <a:ext cx="577804" cy="446400"/>
            </a:xfrm>
            <a:prstGeom prst="rect">
              <a:avLst/>
            </a:prstGeom>
            <a:noFill/>
            <a:ln>
              <a:noFill/>
            </a:ln>
          </p:spPr>
        </p:pic>
      </p:grpSp>
      <p:sp>
        <p:nvSpPr>
          <p:cNvPr id="2207" name="Google Shape;2207;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16</a:t>
            </a:fld>
            <a:endParaRPr sz="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AC9"/>
        </a:solidFill>
        <a:effectLst/>
      </p:bgPr>
    </p:bg>
    <p:spTree>
      <p:nvGrpSpPr>
        <p:cNvPr id="1" name="Shape 2211"/>
        <p:cNvGrpSpPr/>
        <p:nvPr/>
      </p:nvGrpSpPr>
      <p:grpSpPr>
        <a:xfrm>
          <a:off x="0" y="0"/>
          <a:ext cx="0" cy="0"/>
          <a:chOff x="0" y="0"/>
          <a:chExt cx="0" cy="0"/>
        </a:xfrm>
      </p:grpSpPr>
      <p:sp>
        <p:nvSpPr>
          <p:cNvPr id="2212" name="Google Shape;2212;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Prioritizing Risk</a:t>
            </a:r>
            <a:endParaRPr/>
          </a:p>
        </p:txBody>
      </p:sp>
      <p:sp>
        <p:nvSpPr>
          <p:cNvPr id="2213" name="Google Shape;2213;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100" b="1"/>
              <a:t>Compliance: </a:t>
            </a:r>
            <a:r>
              <a:rPr lang="en"/>
              <a:t>Depending on the industry a business is in, it may be required to monitor and analyze certain application and system activity.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214" name="Google Shape;2214;p123"/>
          <p:cNvSpPr txBox="1">
            <a:spLocks noGrp="1"/>
          </p:cNvSpPr>
          <p:nvPr>
            <p:ph type="body" idx="3"/>
          </p:nvPr>
        </p:nvSpPr>
        <p:spPr>
          <a:xfrm>
            <a:off x="175" y="1978675"/>
            <a:ext cx="3542400" cy="1467600"/>
          </a:xfrm>
          <a:prstGeom prst="rect">
            <a:avLst/>
          </a:prstGeom>
        </p:spPr>
        <p:txBody>
          <a:bodyPr spcFirstLastPara="1" wrap="square" lIns="457200" tIns="91425" rIns="91425" bIns="91425" anchor="t" anchorCtr="0">
            <a:noAutofit/>
          </a:bodyPr>
          <a:lstStyle/>
          <a:p>
            <a:pPr marL="0" lvl="0" indent="0" algn="l" rtl="0">
              <a:lnSpc>
                <a:spcPct val="115000"/>
              </a:lnSpc>
              <a:spcBef>
                <a:spcPts val="0"/>
              </a:spcBef>
              <a:spcAft>
                <a:spcPts val="800"/>
              </a:spcAft>
              <a:buClr>
                <a:schemeClr val="dk1"/>
              </a:buClr>
              <a:buSzPts val="1100"/>
              <a:buFont typeface="Arial"/>
              <a:buNone/>
            </a:pPr>
            <a:r>
              <a:rPr lang="en"/>
              <a:t>For example, to remain PCI-compliant, financial businesses that work with credit cards may be required to monitor their applications that manage financial data.</a:t>
            </a:r>
            <a:endParaRPr/>
          </a:p>
        </p:txBody>
      </p:sp>
      <p:sp>
        <p:nvSpPr>
          <p:cNvPr id="2215" name="Google Shape;2215;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pic>
        <p:nvPicPr>
          <p:cNvPr id="2216" name="Google Shape;2216;p123"/>
          <p:cNvPicPr preferRelativeResize="0"/>
          <p:nvPr/>
        </p:nvPicPr>
        <p:blipFill>
          <a:blip r:embed="rId3">
            <a:alphaModFix/>
          </a:blip>
          <a:stretch>
            <a:fillRect/>
          </a:stretch>
        </p:blipFill>
        <p:spPr>
          <a:xfrm>
            <a:off x="4309375" y="1546042"/>
            <a:ext cx="4298400" cy="3007371"/>
          </a:xfrm>
          <a:prstGeom prst="rect">
            <a:avLst/>
          </a:prstGeom>
          <a:noFill/>
          <a:ln>
            <a:noFill/>
          </a:ln>
        </p:spPr>
      </p:pic>
      <p:sp>
        <p:nvSpPr>
          <p:cNvPr id="2217" name="Google Shape;2217;p123"/>
          <p:cNvSpPr/>
          <p:nvPr/>
        </p:nvSpPr>
        <p:spPr>
          <a:xfrm>
            <a:off x="457188" y="1557750"/>
            <a:ext cx="1216500" cy="369000"/>
          </a:xfrm>
          <a:prstGeom prst="roundRect">
            <a:avLst>
              <a:gd name="adj" fmla="val 16667"/>
            </a:avLst>
          </a:prstGeom>
          <a:solidFill>
            <a:srgbClr val="2BB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For example</a:t>
            </a:r>
            <a:endParaRPr>
              <a:solidFill>
                <a:srgbClr val="FFFFFF"/>
              </a:solidFill>
            </a:endParaRPr>
          </a:p>
        </p:txBody>
      </p:sp>
      <p:pic>
        <p:nvPicPr>
          <p:cNvPr id="2218" name="Google Shape;2218;p123"/>
          <p:cNvPicPr preferRelativeResize="0"/>
          <p:nvPr/>
        </p:nvPicPr>
        <p:blipFill rotWithShape="1">
          <a:blip r:embed="rId4">
            <a:alphaModFix/>
          </a:blip>
          <a:srcRect l="24136" t="4062" r="24058" b="4846"/>
          <a:stretch/>
        </p:blipFill>
        <p:spPr>
          <a:xfrm>
            <a:off x="457194" y="3618210"/>
            <a:ext cx="1004681" cy="935215"/>
          </a:xfrm>
          <a:prstGeom prst="rect">
            <a:avLst/>
          </a:prstGeom>
          <a:noFill/>
          <a:ln w="28575" cap="flat" cmpd="sng">
            <a:solidFill>
              <a:srgbClr val="2BB34B"/>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AC9"/>
        </a:solidFill>
        <a:effectLst/>
      </p:bgPr>
    </p:bg>
    <p:spTree>
      <p:nvGrpSpPr>
        <p:cNvPr id="1" name="Shape 2222"/>
        <p:cNvGrpSpPr/>
        <p:nvPr/>
      </p:nvGrpSpPr>
      <p:grpSpPr>
        <a:xfrm>
          <a:off x="0" y="0"/>
          <a:ext cx="0" cy="0"/>
          <a:chOff x="0" y="0"/>
          <a:chExt cx="0" cy="0"/>
        </a:xfrm>
      </p:grpSpPr>
      <p:sp>
        <p:nvSpPr>
          <p:cNvPr id="2223" name="Google Shape;2223;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Prioritizing Risk</a:t>
            </a:r>
            <a:endParaRPr/>
          </a:p>
        </p:txBody>
      </p:sp>
      <p:sp>
        <p:nvSpPr>
          <p:cNvPr id="2224" name="Google Shape;2224;p124"/>
          <p:cNvSpPr txBox="1">
            <a:spLocks noGrp="1"/>
          </p:cNvSpPr>
          <p:nvPr>
            <p:ph type="subTitle" idx="1"/>
          </p:nvPr>
        </p:nvSpPr>
        <p:spPr>
          <a:xfrm>
            <a:off x="0" y="675975"/>
            <a:ext cx="4484700" cy="1319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100" b="1"/>
              <a:t>Financial impact</a:t>
            </a:r>
            <a:r>
              <a:rPr lang="en" b="1"/>
              <a:t>: </a:t>
            </a:r>
            <a:r>
              <a:rPr lang="en"/>
              <a:t>How a system breach or shutdown can impact the financial performance of an organization.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25" name="Google Shape;2225;p124"/>
          <p:cNvSpPr txBox="1">
            <a:spLocks noGrp="1"/>
          </p:cNvSpPr>
          <p:nvPr>
            <p:ph type="body" idx="3"/>
          </p:nvPr>
        </p:nvSpPr>
        <p:spPr>
          <a:xfrm>
            <a:off x="175" y="2629425"/>
            <a:ext cx="4099500" cy="2117400"/>
          </a:xfrm>
          <a:prstGeom prst="rect">
            <a:avLst/>
          </a:prstGeom>
        </p:spPr>
        <p:txBody>
          <a:bodyPr spcFirstLastPara="1" wrap="square" lIns="0" tIns="91425" rIns="91425" bIns="91425" anchor="t" anchorCtr="0">
            <a:noAutofit/>
          </a:bodyPr>
          <a:lstStyle/>
          <a:p>
            <a:pPr marL="457200" lvl="0" indent="0" algn="l" rtl="0">
              <a:lnSpc>
                <a:spcPct val="115000"/>
              </a:lnSpc>
              <a:spcBef>
                <a:spcPts val="0"/>
              </a:spcBef>
              <a:spcAft>
                <a:spcPts val="800"/>
              </a:spcAft>
              <a:buNone/>
            </a:pPr>
            <a:r>
              <a:rPr lang="en"/>
              <a:t>A business like eBay would likely prioritize monitoring their customer-facing application. The cost of this being compromised and taken offline would significantly affect their revenue.</a:t>
            </a:r>
            <a:endParaRPr/>
          </a:p>
        </p:txBody>
      </p:sp>
      <p:pic>
        <p:nvPicPr>
          <p:cNvPr id="2226" name="Google Shape;2226;p124"/>
          <p:cNvPicPr preferRelativeResize="0"/>
          <p:nvPr/>
        </p:nvPicPr>
        <p:blipFill>
          <a:blip r:embed="rId3">
            <a:alphaModFix/>
          </a:blip>
          <a:stretch>
            <a:fillRect/>
          </a:stretch>
        </p:blipFill>
        <p:spPr>
          <a:xfrm>
            <a:off x="4633000" y="357550"/>
            <a:ext cx="4000624" cy="4406699"/>
          </a:xfrm>
          <a:prstGeom prst="rect">
            <a:avLst/>
          </a:prstGeom>
          <a:noFill/>
          <a:ln>
            <a:noFill/>
          </a:ln>
          <a:effectLst>
            <a:outerShdw blurRad="200025" algn="bl" rotWithShape="0">
              <a:srgbClr val="000000">
                <a:alpha val="31000"/>
              </a:srgbClr>
            </a:outerShdw>
          </a:effectLst>
        </p:spPr>
      </p:pic>
      <p:sp>
        <p:nvSpPr>
          <p:cNvPr id="2227" name="Google Shape;2227;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
        <p:nvSpPr>
          <p:cNvPr id="2228" name="Google Shape;2228;p124"/>
          <p:cNvSpPr/>
          <p:nvPr/>
        </p:nvSpPr>
        <p:spPr>
          <a:xfrm>
            <a:off x="444713" y="2260425"/>
            <a:ext cx="1216500" cy="369000"/>
          </a:xfrm>
          <a:prstGeom prst="roundRect">
            <a:avLst>
              <a:gd name="adj" fmla="val 16667"/>
            </a:avLst>
          </a:prstGeom>
          <a:solidFill>
            <a:srgbClr val="A3D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For example</a:t>
            </a:r>
            <a:endParaRPr b="1">
              <a:solidFill>
                <a:srgbClr val="FFFFFF"/>
              </a:solidFill>
            </a:endParaRPr>
          </a:p>
        </p:txBody>
      </p:sp>
      <p:sp>
        <p:nvSpPr>
          <p:cNvPr id="2229" name="Google Shape;2229;p1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(Source)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AC9"/>
        </a:solidFill>
        <a:effectLst/>
      </p:bgPr>
    </p:bg>
    <p:spTree>
      <p:nvGrpSpPr>
        <p:cNvPr id="1" name="Shape 2233"/>
        <p:cNvGrpSpPr/>
        <p:nvPr/>
      </p:nvGrpSpPr>
      <p:grpSpPr>
        <a:xfrm>
          <a:off x="0" y="0"/>
          <a:ext cx="0" cy="0"/>
          <a:chOff x="0" y="0"/>
          <a:chExt cx="0" cy="0"/>
        </a:xfrm>
      </p:grpSpPr>
      <p:sp>
        <p:nvSpPr>
          <p:cNvPr id="2234" name="Google Shape;2234;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Prioritizing Risk</a:t>
            </a:r>
            <a:endParaRPr/>
          </a:p>
        </p:txBody>
      </p:sp>
      <p:sp>
        <p:nvSpPr>
          <p:cNvPr id="2235" name="Google Shape;2235;p125"/>
          <p:cNvSpPr txBox="1">
            <a:spLocks noGrp="1"/>
          </p:cNvSpPr>
          <p:nvPr>
            <p:ph type="subTitle" idx="1"/>
          </p:nvPr>
        </p:nvSpPr>
        <p:spPr>
          <a:xfrm>
            <a:off x="0" y="675975"/>
            <a:ext cx="3803100" cy="1436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2100" b="1"/>
              <a:t>Reputational impact</a:t>
            </a:r>
            <a:r>
              <a:rPr lang="en" b="1"/>
              <a:t>: </a:t>
            </a:r>
            <a:r>
              <a:rPr lang="en"/>
              <a:t>How an incident would affect their reputation to customers.</a:t>
            </a:r>
            <a:endParaRPr/>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36" name="Google Shape;2236;p125"/>
          <p:cNvSpPr txBox="1">
            <a:spLocks noGrp="1"/>
          </p:cNvSpPr>
          <p:nvPr>
            <p:ph type="body" idx="3"/>
          </p:nvPr>
        </p:nvSpPr>
        <p:spPr>
          <a:xfrm>
            <a:off x="0" y="2619613"/>
            <a:ext cx="3486900" cy="2158500"/>
          </a:xfrm>
          <a:prstGeom prst="rect">
            <a:avLst/>
          </a:prstGeom>
        </p:spPr>
        <p:txBody>
          <a:bodyPr spcFirstLastPara="1" wrap="square" lIns="457200" tIns="91425" rIns="91425" bIns="91425" anchor="t" anchorCtr="0">
            <a:noAutofit/>
          </a:bodyPr>
          <a:lstStyle/>
          <a:p>
            <a:pPr marL="0" lvl="0" indent="0" algn="l" rtl="0">
              <a:lnSpc>
                <a:spcPct val="115000"/>
              </a:lnSpc>
              <a:spcBef>
                <a:spcPts val="0"/>
              </a:spcBef>
              <a:spcAft>
                <a:spcPts val="800"/>
              </a:spcAft>
              <a:buNone/>
            </a:pPr>
            <a:r>
              <a:rPr lang="en"/>
              <a:t>For example, an online banking provider would monitor their security controls of their customer financial data. If their customer data were breached, their reputation could be significantly affected.</a:t>
            </a:r>
            <a:endParaRPr/>
          </a:p>
        </p:txBody>
      </p:sp>
      <p:sp>
        <p:nvSpPr>
          <p:cNvPr id="2237" name="Google Shape;2237;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
        <p:nvSpPr>
          <p:cNvPr id="2238" name="Google Shape;2238;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(Source)</a:t>
            </a:r>
            <a:endParaRPr/>
          </a:p>
        </p:txBody>
      </p:sp>
      <p:pic>
        <p:nvPicPr>
          <p:cNvPr id="2239" name="Google Shape;2239;p125"/>
          <p:cNvPicPr preferRelativeResize="0"/>
          <p:nvPr/>
        </p:nvPicPr>
        <p:blipFill>
          <a:blip r:embed="rId4">
            <a:alphaModFix/>
          </a:blip>
          <a:stretch>
            <a:fillRect/>
          </a:stretch>
        </p:blipFill>
        <p:spPr>
          <a:xfrm>
            <a:off x="3615525" y="906725"/>
            <a:ext cx="5254149" cy="3832200"/>
          </a:xfrm>
          <a:prstGeom prst="rect">
            <a:avLst/>
          </a:prstGeom>
          <a:noFill/>
          <a:ln>
            <a:noFill/>
          </a:ln>
          <a:effectLst>
            <a:outerShdw blurRad="200025" algn="bl" rotWithShape="0">
              <a:srgbClr val="000000">
                <a:alpha val="25000"/>
              </a:srgbClr>
            </a:outerShdw>
          </a:effectLst>
        </p:spPr>
      </p:pic>
      <p:sp>
        <p:nvSpPr>
          <p:cNvPr id="2240" name="Google Shape;2240;p125"/>
          <p:cNvSpPr/>
          <p:nvPr/>
        </p:nvSpPr>
        <p:spPr>
          <a:xfrm>
            <a:off x="444538" y="2250600"/>
            <a:ext cx="1216500" cy="369000"/>
          </a:xfrm>
          <a:prstGeom prst="roundRect">
            <a:avLst>
              <a:gd name="adj" fmla="val 16667"/>
            </a:avLst>
          </a:prstGeom>
          <a:solidFill>
            <a:srgbClr val="115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For example</a:t>
            </a:r>
            <a:endParaRPr b="1">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046"/>
        <p:cNvGrpSpPr/>
        <p:nvPr/>
      </p:nvGrpSpPr>
      <p:grpSpPr>
        <a:xfrm>
          <a:off x="0" y="0"/>
          <a:ext cx="0" cy="0"/>
          <a:chOff x="0" y="0"/>
          <a:chExt cx="0" cy="0"/>
        </a:xfrm>
      </p:grpSpPr>
      <p:sp>
        <p:nvSpPr>
          <p:cNvPr id="2047" name="Google Shape;2047;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
        <p:nvSpPr>
          <p:cNvPr id="2048" name="Google Shape;2048;p10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08"/>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400" dirty="0">
                <a:latin typeface="Roboto"/>
                <a:ea typeface="Roboto"/>
                <a:cs typeface="Roboto"/>
                <a:sym typeface="Roboto"/>
              </a:rPr>
              <a:t>Analyze logs and determine the types of data they contain, as well as the types of security events they can help identify.</a:t>
            </a:r>
            <a:endParaRPr sz="1400" dirty="0">
              <a:latin typeface="Roboto"/>
              <a:ea typeface="Roboto"/>
              <a:cs typeface="Roboto"/>
              <a:sym typeface="Roboto"/>
            </a:endParaRPr>
          </a:p>
        </p:txBody>
      </p:sp>
      <p:sp>
        <p:nvSpPr>
          <p:cNvPr id="2050" name="Google Shape;2050;p10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0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08"/>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latin typeface="Roboto"/>
                <a:ea typeface="Roboto"/>
                <a:cs typeface="Roboto"/>
                <a:sym typeface="Roboto"/>
              </a:rPr>
              <a:t>Isolate, identify, and correlate fields across raw log files.</a:t>
            </a:r>
            <a:endParaRPr sz="1400" dirty="0">
              <a:latin typeface="Roboto"/>
              <a:ea typeface="Roboto"/>
              <a:cs typeface="Roboto"/>
              <a:sym typeface="Roboto"/>
            </a:endParaRPr>
          </a:p>
        </p:txBody>
      </p:sp>
      <p:sp>
        <p:nvSpPr>
          <p:cNvPr id="2053" name="Google Shape;2053;p108"/>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Roboto"/>
                <a:ea typeface="Roboto"/>
                <a:cs typeface="Roboto"/>
                <a:sym typeface="Roboto"/>
              </a:rPr>
              <a:t>Design a correlation rule to notify when an event occurs.</a:t>
            </a:r>
            <a:endParaRPr>
              <a:latin typeface="Roboto"/>
              <a:ea typeface="Roboto"/>
              <a:cs typeface="Roboto"/>
              <a:sym typeface="Roboto"/>
            </a:endParaRPr>
          </a:p>
        </p:txBody>
      </p:sp>
      <p:pic>
        <p:nvPicPr>
          <p:cNvPr id="2054" name="Google Shape;2054;p108"/>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55" name="Google Shape;2055;p108"/>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56" name="Google Shape;2056;p108"/>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2057" name="Google Shape;2057;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58" name="Google Shape;2058;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you will be able to: </a:t>
            </a:r>
            <a:endParaRPr/>
          </a:p>
        </p:txBody>
      </p:sp>
      <p:sp>
        <p:nvSpPr>
          <p:cNvPr id="2059" name="Google Shape;2059;p108"/>
          <p:cNvSpPr/>
          <p:nvPr/>
        </p:nvSpPr>
        <p:spPr>
          <a:xfrm>
            <a:off x="1352550" y="3916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08"/>
          <p:cNvSpPr txBox="1">
            <a:spLocks noGrp="1"/>
          </p:cNvSpPr>
          <p:nvPr>
            <p:ph type="subTitle" idx="4"/>
          </p:nvPr>
        </p:nvSpPr>
        <p:spPr>
          <a:xfrm>
            <a:off x="0" y="391900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Roboto"/>
                <a:ea typeface="Roboto"/>
                <a:cs typeface="Roboto"/>
                <a:sym typeface="Roboto"/>
              </a:rPr>
              <a:t>Make informed decisions about which SIEM vendor is best for an organization.</a:t>
            </a:r>
            <a:endParaRPr>
              <a:latin typeface="Roboto"/>
              <a:ea typeface="Roboto"/>
              <a:cs typeface="Roboto"/>
              <a:sym typeface="Roboto"/>
            </a:endParaRPr>
          </a:p>
        </p:txBody>
      </p:sp>
      <p:pic>
        <p:nvPicPr>
          <p:cNvPr id="2061" name="Google Shape;2061;p108"/>
          <p:cNvPicPr preferRelativeResize="0"/>
          <p:nvPr/>
        </p:nvPicPr>
        <p:blipFill rotWithShape="1">
          <a:blip r:embed="rId3">
            <a:alphaModFix/>
          </a:blip>
          <a:srcRect t="1774" b="1765"/>
          <a:stretch/>
        </p:blipFill>
        <p:spPr>
          <a:xfrm>
            <a:off x="429768" y="3898923"/>
            <a:ext cx="785566"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AC9"/>
        </a:solidFill>
        <a:effectLst/>
      </p:bgPr>
    </p:bg>
    <p:spTree>
      <p:nvGrpSpPr>
        <p:cNvPr id="1" name="Shape 2244"/>
        <p:cNvGrpSpPr/>
        <p:nvPr/>
      </p:nvGrpSpPr>
      <p:grpSpPr>
        <a:xfrm>
          <a:off x="0" y="0"/>
          <a:ext cx="0" cy="0"/>
          <a:chOff x="0" y="0"/>
          <a:chExt cx="0" cy="0"/>
        </a:xfrm>
      </p:grpSpPr>
      <p:sp>
        <p:nvSpPr>
          <p:cNvPr id="2245" name="Google Shape;2245;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Prioritizing Risk</a:t>
            </a:r>
            <a:endParaRPr/>
          </a:p>
        </p:txBody>
      </p:sp>
      <p:sp>
        <p:nvSpPr>
          <p:cNvPr id="2246" name="Google Shape;2246;p126"/>
          <p:cNvSpPr txBox="1">
            <a:spLocks noGrp="1"/>
          </p:cNvSpPr>
          <p:nvPr>
            <p:ph type="subTitle" idx="1"/>
          </p:nvPr>
        </p:nvSpPr>
        <p:spPr>
          <a:xfrm>
            <a:off x="0" y="675975"/>
            <a:ext cx="4791000" cy="1653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100" b="1"/>
              <a:t>Likelihood of attack</a:t>
            </a:r>
            <a:r>
              <a:rPr lang="en" b="1"/>
              <a:t>: </a:t>
            </a:r>
            <a:r>
              <a:rPr lang="en"/>
              <a:t>While there are many types of security risks that can occur, some are more likely than others.</a:t>
            </a: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47" name="Google Shape;2247;p126"/>
          <p:cNvSpPr txBox="1">
            <a:spLocks noGrp="1"/>
          </p:cNvSpPr>
          <p:nvPr>
            <p:ph type="body" idx="3"/>
          </p:nvPr>
        </p:nvSpPr>
        <p:spPr>
          <a:xfrm>
            <a:off x="0" y="2629425"/>
            <a:ext cx="3813000" cy="1653300"/>
          </a:xfrm>
          <a:prstGeom prst="rect">
            <a:avLst/>
          </a:prstGeom>
        </p:spPr>
        <p:txBody>
          <a:bodyPr spcFirstLastPara="1" wrap="square" lIns="457200" tIns="91425" rIns="91425" bIns="91425" anchor="t" anchorCtr="0">
            <a:noAutofit/>
          </a:bodyPr>
          <a:lstStyle/>
          <a:p>
            <a:pPr marL="0" lvl="0" indent="0" algn="l" rtl="0">
              <a:lnSpc>
                <a:spcPct val="115000"/>
              </a:lnSpc>
              <a:spcBef>
                <a:spcPts val="0"/>
              </a:spcBef>
              <a:spcAft>
                <a:spcPts val="800"/>
              </a:spcAft>
              <a:buNone/>
            </a:pPr>
            <a:r>
              <a:rPr lang="en"/>
              <a:t>For example, politically-associated businesses that have public-facing websites are particularly at risk of denial of service attacks. Given this higher likelihood, these organizations should prioritize monitoring for DOS attacks.</a:t>
            </a:r>
            <a:endParaRPr/>
          </a:p>
        </p:txBody>
      </p:sp>
      <p:pic>
        <p:nvPicPr>
          <p:cNvPr id="2248" name="Google Shape;2248;p126"/>
          <p:cNvPicPr preferRelativeResize="0"/>
          <p:nvPr/>
        </p:nvPicPr>
        <p:blipFill rotWithShape="1">
          <a:blip r:embed="rId3">
            <a:alphaModFix/>
          </a:blip>
          <a:srcRect b="2562"/>
          <a:stretch/>
        </p:blipFill>
        <p:spPr>
          <a:xfrm>
            <a:off x="4886675" y="317663"/>
            <a:ext cx="3661850" cy="4409377"/>
          </a:xfrm>
          <a:prstGeom prst="rect">
            <a:avLst/>
          </a:prstGeom>
          <a:noFill/>
          <a:ln>
            <a:noFill/>
          </a:ln>
          <a:effectLst>
            <a:outerShdw blurRad="200025" algn="bl" rotWithShape="0">
              <a:srgbClr val="000000">
                <a:alpha val="22000"/>
              </a:srgbClr>
            </a:outerShdw>
          </a:effectLst>
        </p:spPr>
      </p:pic>
      <p:sp>
        <p:nvSpPr>
          <p:cNvPr id="2249" name="Google Shape;2249;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
        <p:nvSpPr>
          <p:cNvPr id="2250" name="Google Shape;2250;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(Source)</a:t>
            </a:r>
            <a:endParaRPr/>
          </a:p>
        </p:txBody>
      </p:sp>
      <p:sp>
        <p:nvSpPr>
          <p:cNvPr id="2251" name="Google Shape;2251;p126"/>
          <p:cNvSpPr/>
          <p:nvPr/>
        </p:nvSpPr>
        <p:spPr>
          <a:xfrm>
            <a:off x="444538" y="2260425"/>
            <a:ext cx="1216500" cy="369000"/>
          </a:xfrm>
          <a:prstGeom prst="roundRect">
            <a:avLst>
              <a:gd name="adj" fmla="val 16667"/>
            </a:avLst>
          </a:prstGeom>
          <a:solidFill>
            <a:srgbClr val="2BB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For example</a:t>
            </a:r>
            <a:endParaRPr b="1">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2255"/>
        <p:cNvGrpSpPr/>
        <p:nvPr/>
      </p:nvGrpSpPr>
      <p:grpSpPr>
        <a:xfrm>
          <a:off x="0" y="0"/>
          <a:ext cx="0" cy="0"/>
          <a:chOff x="0" y="0"/>
          <a:chExt cx="0" cy="0"/>
        </a:xfrm>
      </p:grpSpPr>
      <p:sp>
        <p:nvSpPr>
          <p:cNvPr id="2256" name="Google Shape;2256;p127"/>
          <p:cNvSpPr/>
          <p:nvPr/>
        </p:nvSpPr>
        <p:spPr>
          <a:xfrm>
            <a:off x="177350" y="548975"/>
            <a:ext cx="8826000" cy="2280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27"/>
          <p:cNvSpPr txBox="1">
            <a:spLocks noGrp="1"/>
          </p:cNvSpPr>
          <p:nvPr>
            <p:ph type="title"/>
          </p:nvPr>
        </p:nvSpPr>
        <p:spPr>
          <a:xfrm>
            <a:off x="-12300" y="1554050"/>
            <a:ext cx="3964800" cy="1469700"/>
          </a:xfrm>
          <a:prstGeom prst="rect">
            <a:avLst/>
          </a:prstGeom>
        </p:spPr>
        <p:txBody>
          <a:bodyPr spcFirstLastPara="1" wrap="square" lIns="731500" tIns="91425" rIns="91425" bIns="91425" anchor="t" anchorCtr="0">
            <a:noAutofit/>
          </a:bodyPr>
          <a:lstStyle/>
          <a:p>
            <a:pPr marL="0" lvl="0" indent="0" algn="r" rtl="0">
              <a:lnSpc>
                <a:spcPct val="115000"/>
              </a:lnSpc>
              <a:spcBef>
                <a:spcPts val="0"/>
              </a:spcBef>
              <a:spcAft>
                <a:spcPts val="0"/>
              </a:spcAft>
              <a:buClr>
                <a:schemeClr val="dk1"/>
              </a:buClr>
              <a:buSzPts val="1100"/>
              <a:buFont typeface="Arial"/>
              <a:buNone/>
            </a:pPr>
            <a:r>
              <a:rPr lang="en" sz="2100">
                <a:latin typeface="Roboto Light"/>
                <a:ea typeface="Roboto Light"/>
                <a:cs typeface="Roboto Light"/>
                <a:sym typeface="Roboto Light"/>
              </a:rPr>
              <a:t>Organizations must decide for themselves which factors to consider when prioritizing risks.</a:t>
            </a:r>
            <a:endParaRPr sz="2100">
              <a:latin typeface="Roboto Light"/>
              <a:ea typeface="Roboto Light"/>
              <a:cs typeface="Roboto Light"/>
              <a:sym typeface="Roboto Light"/>
            </a:endParaRPr>
          </a:p>
        </p:txBody>
      </p:sp>
      <p:sp>
        <p:nvSpPr>
          <p:cNvPr id="2258" name="Google Shape;2258;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pic>
        <p:nvPicPr>
          <p:cNvPr id="2259" name="Google Shape;2259;p127"/>
          <p:cNvPicPr preferRelativeResize="0"/>
          <p:nvPr/>
        </p:nvPicPr>
        <p:blipFill>
          <a:blip r:embed="rId3">
            <a:alphaModFix/>
          </a:blip>
          <a:stretch>
            <a:fillRect/>
          </a:stretch>
        </p:blipFill>
        <p:spPr>
          <a:xfrm>
            <a:off x="3952500" y="280900"/>
            <a:ext cx="4758200" cy="4581699"/>
          </a:xfrm>
          <a:prstGeom prst="rect">
            <a:avLst/>
          </a:prstGeom>
          <a:noFill/>
          <a:ln>
            <a:noFill/>
          </a:ln>
        </p:spPr>
      </p:pic>
      <p:sp>
        <p:nvSpPr>
          <p:cNvPr id="2260" name="Google Shape;2260;p127"/>
          <p:cNvSpPr/>
          <p:nvPr/>
        </p:nvSpPr>
        <p:spPr>
          <a:xfrm>
            <a:off x="225125" y="4869675"/>
            <a:ext cx="8767800" cy="83100"/>
          </a:xfrm>
          <a:prstGeom prst="rect">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12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2266" name="Google Shape;2266;p12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Monitoring Your Assets</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analyze the types of security events and rank them based on risk </a:t>
            </a:r>
            <a:br>
              <a:rPr lang="en" sz="2000">
                <a:latin typeface="Roboto Light"/>
                <a:ea typeface="Roboto Light"/>
                <a:cs typeface="Roboto Light"/>
                <a:sym typeface="Roboto Light"/>
              </a:rPr>
            </a:br>
            <a:r>
              <a:rPr lang="en" sz="2000">
                <a:latin typeface="Roboto Light"/>
                <a:ea typeface="Roboto Light"/>
                <a:cs typeface="Roboto Light"/>
                <a:sym typeface="Roboto Light"/>
              </a:rPr>
              <a:t>to the organization.</a:t>
            </a:r>
            <a:endParaRPr sz="2000">
              <a:latin typeface="Roboto Light"/>
              <a:ea typeface="Roboto Light"/>
              <a:cs typeface="Roboto Light"/>
              <a:sym typeface="Roboto Light"/>
            </a:endParaRPr>
          </a:p>
        </p:txBody>
      </p:sp>
      <p:sp>
        <p:nvSpPr>
          <p:cNvPr id="2267" name="Google Shape;2267;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2" name="Google Shape;2272;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13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Logs, Logs, and more Logs</a:t>
            </a:r>
            <a:endParaRPr/>
          </a:p>
        </p:txBody>
      </p:sp>
      <p:sp>
        <p:nvSpPr>
          <p:cNvPr id="2278" name="Google Shape;2278;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pic>
        <p:nvPicPr>
          <p:cNvPr id="2283" name="Google Shape;2283;p131"/>
          <p:cNvPicPr preferRelativeResize="0"/>
          <p:nvPr/>
        </p:nvPicPr>
        <p:blipFill>
          <a:blip r:embed="rId3">
            <a:alphaModFix/>
          </a:blip>
          <a:stretch>
            <a:fillRect/>
          </a:stretch>
        </p:blipFill>
        <p:spPr>
          <a:xfrm>
            <a:off x="0" y="0"/>
            <a:ext cx="9144000" cy="5143505"/>
          </a:xfrm>
          <a:prstGeom prst="rect">
            <a:avLst/>
          </a:prstGeom>
          <a:noFill/>
          <a:ln>
            <a:noFill/>
          </a:ln>
        </p:spPr>
      </p:pic>
      <p:sp>
        <p:nvSpPr>
          <p:cNvPr id="2284" name="Google Shape;2284;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25</a:t>
            </a:fld>
            <a:endParaRPr sz="600">
              <a:solidFill>
                <a:srgbClr val="FFFFFF"/>
              </a:solidFill>
            </a:endParaRPr>
          </a:p>
        </p:txBody>
      </p:sp>
      <p:sp>
        <p:nvSpPr>
          <p:cNvPr id="2285" name="Google Shape;2285;p131"/>
          <p:cNvSpPr txBox="1">
            <a:spLocks noGrp="1"/>
          </p:cNvSpPr>
          <p:nvPr>
            <p:ph type="title"/>
          </p:nvPr>
        </p:nvSpPr>
        <p:spPr>
          <a:xfrm>
            <a:off x="3590825" y="1143050"/>
            <a:ext cx="5422800" cy="18750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800">
                <a:solidFill>
                  <a:srgbClr val="FFF2CC"/>
                </a:solidFill>
                <a:latin typeface="Roboto"/>
                <a:ea typeface="Roboto"/>
                <a:cs typeface="Roboto"/>
                <a:sym typeface="Roboto"/>
              </a:rPr>
              <a:t>After organizations decide what kind of events they </a:t>
            </a:r>
            <a:br>
              <a:rPr lang="en" sz="2800">
                <a:solidFill>
                  <a:srgbClr val="FFF2CC"/>
                </a:solidFill>
                <a:latin typeface="Roboto"/>
                <a:ea typeface="Roboto"/>
                <a:cs typeface="Roboto"/>
                <a:sym typeface="Roboto"/>
              </a:rPr>
            </a:br>
            <a:r>
              <a:rPr lang="en" sz="2800">
                <a:solidFill>
                  <a:srgbClr val="FFF2CC"/>
                </a:solidFill>
                <a:latin typeface="Roboto"/>
                <a:ea typeface="Roboto"/>
                <a:cs typeface="Roboto"/>
                <a:sym typeface="Roboto"/>
              </a:rPr>
              <a:t>want to monitor, they need to decide </a:t>
            </a:r>
            <a:r>
              <a:rPr lang="en" sz="2800" i="1">
                <a:solidFill>
                  <a:srgbClr val="FFF2CC"/>
                </a:solidFill>
                <a:latin typeface="Roboto"/>
                <a:ea typeface="Roboto"/>
                <a:cs typeface="Roboto"/>
                <a:sym typeface="Roboto"/>
              </a:rPr>
              <a:t>how </a:t>
            </a:r>
            <a:r>
              <a:rPr lang="en" sz="2800">
                <a:solidFill>
                  <a:srgbClr val="FFF2CC"/>
                </a:solidFill>
                <a:latin typeface="Roboto"/>
                <a:ea typeface="Roboto"/>
                <a:cs typeface="Roboto"/>
                <a:sym typeface="Roboto"/>
              </a:rPr>
              <a:t>to monitor them.</a:t>
            </a:r>
            <a:endParaRPr sz="2800">
              <a:solidFill>
                <a:srgbClr val="FFF2CC"/>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pic>
        <p:nvPicPr>
          <p:cNvPr id="2290" name="Google Shape;2290;p132"/>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2291" name="Google Shape;2291;p132"/>
          <p:cNvSpPr txBox="1"/>
          <p:nvPr/>
        </p:nvSpPr>
        <p:spPr>
          <a:xfrm>
            <a:off x="3082700" y="1515800"/>
            <a:ext cx="55611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Roboto"/>
                <a:ea typeface="Roboto"/>
                <a:cs typeface="Roboto"/>
                <a:sym typeface="Roboto"/>
              </a:rPr>
              <a:t>Logs</a:t>
            </a:r>
            <a:r>
              <a:rPr lang="en" sz="2400">
                <a:latin typeface="Roboto Light"/>
                <a:ea typeface="Roboto Light"/>
                <a:cs typeface="Roboto Light"/>
                <a:sym typeface="Roboto Light"/>
              </a:rPr>
              <a:t> are the most common organizational method for monitoring.</a:t>
            </a:r>
            <a:r>
              <a:rPr lang="en" sz="2400">
                <a:latin typeface="Roboto"/>
                <a:ea typeface="Roboto"/>
                <a:cs typeface="Roboto"/>
                <a:sym typeface="Roboto"/>
              </a:rPr>
              <a:t> </a:t>
            </a:r>
            <a:br>
              <a:rPr lang="en" sz="2400">
                <a:latin typeface="Roboto"/>
                <a:ea typeface="Roboto"/>
                <a:cs typeface="Roboto"/>
                <a:sym typeface="Roboto"/>
              </a:rPr>
            </a:br>
            <a:r>
              <a:rPr lang="en" sz="2400">
                <a:latin typeface="Roboto Light"/>
                <a:ea typeface="Roboto Light"/>
                <a:cs typeface="Roboto Light"/>
                <a:sym typeface="Roboto Light"/>
              </a:rPr>
              <a:t>These are collections of entries that record individuals events occurring on </a:t>
            </a:r>
            <a:br>
              <a:rPr lang="en" sz="2400">
                <a:latin typeface="Roboto Light"/>
                <a:ea typeface="Roboto Light"/>
                <a:cs typeface="Roboto Light"/>
                <a:sym typeface="Roboto Light"/>
              </a:rPr>
            </a:br>
            <a:r>
              <a:rPr lang="en" sz="2400">
                <a:latin typeface="Roboto Light"/>
                <a:ea typeface="Roboto Light"/>
                <a:cs typeface="Roboto Light"/>
                <a:sym typeface="Roboto Light"/>
              </a:rPr>
              <a:t>a device or network.</a:t>
            </a:r>
            <a:endParaRPr sz="2400">
              <a:latin typeface="Roboto Light"/>
              <a:ea typeface="Roboto Light"/>
              <a:cs typeface="Roboto Light"/>
              <a:sym typeface="Roboto Light"/>
            </a:endParaRPr>
          </a:p>
          <a:p>
            <a:pPr marL="0" lvl="0" indent="0" algn="l" rtl="0">
              <a:spcBef>
                <a:spcPts val="0"/>
              </a:spcBef>
              <a:spcAft>
                <a:spcPts val="0"/>
              </a:spcAft>
              <a:buNone/>
            </a:pPr>
            <a:endParaRPr/>
          </a:p>
        </p:txBody>
      </p:sp>
      <p:sp>
        <p:nvSpPr>
          <p:cNvPr id="2292" name="Google Shape;2292;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296"/>
        <p:cNvGrpSpPr/>
        <p:nvPr/>
      </p:nvGrpSpPr>
      <p:grpSpPr>
        <a:xfrm>
          <a:off x="0" y="0"/>
          <a:ext cx="0" cy="0"/>
          <a:chOff x="0" y="0"/>
          <a:chExt cx="0" cy="0"/>
        </a:xfrm>
      </p:grpSpPr>
      <p:sp>
        <p:nvSpPr>
          <p:cNvPr id="2297" name="Google Shape;2297;p133"/>
          <p:cNvSpPr/>
          <p:nvPr/>
        </p:nvSpPr>
        <p:spPr>
          <a:xfrm>
            <a:off x="128800" y="4726300"/>
            <a:ext cx="9015300" cy="329400"/>
          </a:xfrm>
          <a:prstGeom prst="rect">
            <a:avLst/>
          </a:prstGeom>
          <a:solidFill>
            <a:srgbClr val="DAF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8" name="Google Shape;2298;p133"/>
          <p:cNvPicPr preferRelativeResize="0"/>
          <p:nvPr/>
        </p:nvPicPr>
        <p:blipFill>
          <a:blip r:embed="rId3">
            <a:alphaModFix amt="72000"/>
          </a:blip>
          <a:stretch>
            <a:fillRect/>
          </a:stretch>
        </p:blipFill>
        <p:spPr>
          <a:xfrm>
            <a:off x="0" y="1471425"/>
            <a:ext cx="9144000" cy="3672030"/>
          </a:xfrm>
          <a:prstGeom prst="rect">
            <a:avLst/>
          </a:prstGeom>
          <a:noFill/>
          <a:ln>
            <a:noFill/>
          </a:ln>
        </p:spPr>
      </p:pic>
      <p:sp>
        <p:nvSpPr>
          <p:cNvPr id="2299" name="Google Shape;2299;p133"/>
          <p:cNvSpPr/>
          <p:nvPr/>
        </p:nvSpPr>
        <p:spPr>
          <a:xfrm>
            <a:off x="-20400" y="796325"/>
            <a:ext cx="9168600" cy="4146900"/>
          </a:xfrm>
          <a:prstGeom prst="rect">
            <a:avLst/>
          </a:prstGeom>
          <a:gradFill>
            <a:gsLst>
              <a:gs pos="0">
                <a:srgbClr val="DAF090"/>
              </a:gs>
              <a:gs pos="25000">
                <a:srgbClr val="DAF09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Logs</a:t>
            </a:r>
            <a:endParaRPr/>
          </a:p>
        </p:txBody>
      </p:sp>
      <p:sp>
        <p:nvSpPr>
          <p:cNvPr id="2301" name="Google Shape;2301;p133"/>
          <p:cNvSpPr txBox="1">
            <a:spLocks noGrp="1"/>
          </p:cNvSpPr>
          <p:nvPr>
            <p:ph type="subTitle" idx="1"/>
          </p:nvPr>
        </p:nvSpPr>
        <p:spPr>
          <a:xfrm>
            <a:off x="0" y="675975"/>
            <a:ext cx="9306600" cy="905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t>While log entries were originally designed to assist with troubleshooting system issues, they later proved useful to security professionals as a source of insight into:</a:t>
            </a:r>
            <a:endParaRPr sz="1600"/>
          </a:p>
        </p:txBody>
      </p:sp>
      <p:sp>
        <p:nvSpPr>
          <p:cNvPr id="2302" name="Google Shape;2302;p133"/>
          <p:cNvSpPr/>
          <p:nvPr/>
        </p:nvSpPr>
        <p:spPr>
          <a:xfrm>
            <a:off x="1357827" y="1565825"/>
            <a:ext cx="4004700" cy="621300"/>
          </a:xfrm>
          <a:prstGeom prst="roundRect">
            <a:avLst>
              <a:gd name="adj" fmla="val 16667"/>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3" name="Google Shape;2303;p133"/>
          <p:cNvGrpSpPr/>
          <p:nvPr/>
        </p:nvGrpSpPr>
        <p:grpSpPr>
          <a:xfrm>
            <a:off x="457200" y="1565813"/>
            <a:ext cx="776889" cy="621300"/>
            <a:chOff x="457200" y="1378813"/>
            <a:chExt cx="776889" cy="621300"/>
          </a:xfrm>
        </p:grpSpPr>
        <p:sp>
          <p:nvSpPr>
            <p:cNvPr id="2304" name="Google Shape;2304;p133"/>
            <p:cNvSpPr/>
            <p:nvPr/>
          </p:nvSpPr>
          <p:spPr>
            <a:xfrm>
              <a:off x="457200" y="1378813"/>
              <a:ext cx="695400" cy="621300"/>
            </a:xfrm>
            <a:prstGeom prst="roundRect">
              <a:avLst>
                <a:gd name="adj" fmla="val 16667"/>
              </a:avLst>
            </a:prstGeom>
            <a:solidFill>
              <a:srgbClr val="A3D00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05" name="Google Shape;2305;p133"/>
            <p:cNvSpPr/>
            <p:nvPr/>
          </p:nvSpPr>
          <p:spPr>
            <a:xfrm rot="5400000">
              <a:off x="969614" y="1607625"/>
              <a:ext cx="340325" cy="188625"/>
            </a:xfrm>
            <a:prstGeom prst="flowChartExtract">
              <a:avLst/>
            </a:prstGeom>
            <a:solidFill>
              <a:srgbClr val="A3D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06" name="Google Shape;2306;p133"/>
          <p:cNvGrpSpPr/>
          <p:nvPr/>
        </p:nvGrpSpPr>
        <p:grpSpPr>
          <a:xfrm>
            <a:off x="457200" y="2341913"/>
            <a:ext cx="776889" cy="621300"/>
            <a:chOff x="457200" y="1378813"/>
            <a:chExt cx="776889" cy="621300"/>
          </a:xfrm>
        </p:grpSpPr>
        <p:sp>
          <p:nvSpPr>
            <p:cNvPr id="2307" name="Google Shape;2307;p13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08" name="Google Shape;2308;p13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09" name="Google Shape;2309;p133"/>
          <p:cNvGrpSpPr/>
          <p:nvPr/>
        </p:nvGrpSpPr>
        <p:grpSpPr>
          <a:xfrm>
            <a:off x="457200" y="3110838"/>
            <a:ext cx="776889" cy="621300"/>
            <a:chOff x="457200" y="1378813"/>
            <a:chExt cx="776889" cy="621300"/>
          </a:xfrm>
        </p:grpSpPr>
        <p:sp>
          <p:nvSpPr>
            <p:cNvPr id="2310" name="Google Shape;2310;p13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1" name="Google Shape;2311;p13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2" name="Google Shape;2312;p133"/>
          <p:cNvSpPr txBox="1">
            <a:spLocks noGrp="1"/>
          </p:cNvSpPr>
          <p:nvPr>
            <p:ph type="subTitle" idx="1"/>
          </p:nvPr>
        </p:nvSpPr>
        <p:spPr>
          <a:xfrm>
            <a:off x="-4140" y="1583063"/>
            <a:ext cx="6050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The state of a device or a network.</a:t>
            </a:r>
            <a:endParaRPr sz="1600">
              <a:latin typeface="Roboto"/>
              <a:ea typeface="Roboto"/>
              <a:cs typeface="Roboto"/>
              <a:sym typeface="Roboto"/>
            </a:endParaRPr>
          </a:p>
        </p:txBody>
      </p:sp>
      <p:sp>
        <p:nvSpPr>
          <p:cNvPr id="2313" name="Google Shape;2313;p133"/>
          <p:cNvSpPr/>
          <p:nvPr/>
        </p:nvSpPr>
        <p:spPr>
          <a:xfrm>
            <a:off x="1352550" y="2344330"/>
            <a:ext cx="4004700" cy="621300"/>
          </a:xfrm>
          <a:prstGeom prst="roundRect">
            <a:avLst>
              <a:gd name="adj" fmla="val 16667"/>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3"/>
          <p:cNvSpPr/>
          <p:nvPr/>
        </p:nvSpPr>
        <p:spPr>
          <a:xfrm>
            <a:off x="1352550" y="3110850"/>
            <a:ext cx="4004700" cy="621300"/>
          </a:xfrm>
          <a:prstGeom prst="roundRect">
            <a:avLst>
              <a:gd name="adj" fmla="val 16667"/>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3"/>
          <p:cNvSpPr txBox="1">
            <a:spLocks noGrp="1"/>
          </p:cNvSpPr>
          <p:nvPr>
            <p:ph type="subTitle" idx="2"/>
          </p:nvPr>
        </p:nvSpPr>
        <p:spPr>
          <a:xfrm>
            <a:off x="-12175" y="2346744"/>
            <a:ext cx="6050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Access to a device or a network.</a:t>
            </a:r>
            <a:endParaRPr sz="1600">
              <a:latin typeface="Roboto"/>
              <a:ea typeface="Roboto"/>
              <a:cs typeface="Roboto"/>
              <a:sym typeface="Roboto"/>
            </a:endParaRPr>
          </a:p>
        </p:txBody>
      </p:sp>
      <p:sp>
        <p:nvSpPr>
          <p:cNvPr id="2316" name="Google Shape;2316;p133"/>
          <p:cNvSpPr txBox="1">
            <a:spLocks noGrp="1"/>
          </p:cNvSpPr>
          <p:nvPr>
            <p:ph type="subTitle" idx="3"/>
          </p:nvPr>
        </p:nvSpPr>
        <p:spPr>
          <a:xfrm>
            <a:off x="-4141" y="3113250"/>
            <a:ext cx="6050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User activities on a device or a network.</a:t>
            </a:r>
            <a:endParaRPr sz="1600">
              <a:latin typeface="Roboto"/>
              <a:ea typeface="Roboto"/>
              <a:cs typeface="Roboto"/>
              <a:sym typeface="Roboto"/>
            </a:endParaRPr>
          </a:p>
        </p:txBody>
      </p:sp>
      <p:sp>
        <p:nvSpPr>
          <p:cNvPr id="2317" name="Google Shape;2317;p133"/>
          <p:cNvSpPr/>
          <p:nvPr/>
        </p:nvSpPr>
        <p:spPr>
          <a:xfrm>
            <a:off x="-989475" y="445700"/>
            <a:ext cx="777000" cy="621300"/>
          </a:xfrm>
          <a:prstGeom prst="rect">
            <a:avLst/>
          </a:prstGeom>
          <a:solidFill>
            <a:srgbClr val="DAF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321"/>
        <p:cNvGrpSpPr/>
        <p:nvPr/>
      </p:nvGrpSpPr>
      <p:grpSpPr>
        <a:xfrm>
          <a:off x="0" y="0"/>
          <a:ext cx="0" cy="0"/>
          <a:chOff x="0" y="0"/>
          <a:chExt cx="0" cy="0"/>
        </a:xfrm>
      </p:grpSpPr>
      <p:sp>
        <p:nvSpPr>
          <p:cNvPr id="2322" name="Google Shape;2322;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
        <p:nvSpPr>
          <p:cNvPr id="2323" name="Google Shape;2323;p134"/>
          <p:cNvSpPr/>
          <p:nvPr/>
        </p:nvSpPr>
        <p:spPr>
          <a:xfrm>
            <a:off x="1352550" y="15312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34"/>
          <p:cNvSpPr txBox="1">
            <a:spLocks noGrp="1"/>
          </p:cNvSpPr>
          <p:nvPr>
            <p:ph type="subTitle" idx="1"/>
          </p:nvPr>
        </p:nvSpPr>
        <p:spPr>
          <a:xfrm>
            <a:off x="12225" y="15504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Operating system logs</a:t>
            </a:r>
            <a:endParaRPr sz="1600">
              <a:latin typeface="Roboto"/>
              <a:ea typeface="Roboto"/>
              <a:cs typeface="Roboto"/>
              <a:sym typeface="Roboto"/>
            </a:endParaRPr>
          </a:p>
        </p:txBody>
      </p:sp>
      <p:sp>
        <p:nvSpPr>
          <p:cNvPr id="2325" name="Google Shape;2325;p134"/>
          <p:cNvSpPr/>
          <p:nvPr/>
        </p:nvSpPr>
        <p:spPr>
          <a:xfrm>
            <a:off x="1352550" y="2383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4"/>
          <p:cNvSpPr/>
          <p:nvPr/>
        </p:nvSpPr>
        <p:spPr>
          <a:xfrm>
            <a:off x="1352550" y="32262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34"/>
          <p:cNvSpPr txBox="1">
            <a:spLocks noGrp="1"/>
          </p:cNvSpPr>
          <p:nvPr>
            <p:ph type="subTitle" idx="2"/>
          </p:nvPr>
        </p:nvSpPr>
        <p:spPr>
          <a:xfrm>
            <a:off x="-12225" y="23859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Application logs</a:t>
            </a:r>
            <a:endParaRPr sz="1600">
              <a:latin typeface="Roboto"/>
              <a:ea typeface="Roboto"/>
              <a:cs typeface="Roboto"/>
              <a:sym typeface="Roboto"/>
            </a:endParaRPr>
          </a:p>
        </p:txBody>
      </p:sp>
      <p:sp>
        <p:nvSpPr>
          <p:cNvPr id="2328" name="Google Shape;2328;p134"/>
          <p:cNvSpPr txBox="1">
            <a:spLocks noGrp="1"/>
          </p:cNvSpPr>
          <p:nvPr>
            <p:ph type="subTitle" idx="3"/>
          </p:nvPr>
        </p:nvSpPr>
        <p:spPr>
          <a:xfrm>
            <a:off x="0" y="32286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Networking device logs</a:t>
            </a:r>
            <a:endParaRPr sz="1600">
              <a:latin typeface="Roboto"/>
              <a:ea typeface="Roboto"/>
              <a:cs typeface="Roboto"/>
              <a:sym typeface="Roboto"/>
            </a:endParaRPr>
          </a:p>
        </p:txBody>
      </p:sp>
      <p:pic>
        <p:nvPicPr>
          <p:cNvPr id="2329" name="Google Shape;2329;p134"/>
          <p:cNvPicPr preferRelativeResize="0"/>
          <p:nvPr/>
        </p:nvPicPr>
        <p:blipFill rotWithShape="1">
          <a:blip r:embed="rId3">
            <a:alphaModFix/>
          </a:blip>
          <a:srcRect t="1774" b="1765"/>
          <a:stretch/>
        </p:blipFill>
        <p:spPr>
          <a:xfrm>
            <a:off x="429768" y="1555211"/>
            <a:ext cx="785567" cy="606900"/>
          </a:xfrm>
          <a:prstGeom prst="rect">
            <a:avLst/>
          </a:prstGeom>
          <a:noFill/>
          <a:ln>
            <a:noFill/>
          </a:ln>
        </p:spPr>
      </p:pic>
      <p:pic>
        <p:nvPicPr>
          <p:cNvPr id="2330" name="Google Shape;2330;p134"/>
          <p:cNvPicPr preferRelativeResize="0"/>
          <p:nvPr/>
        </p:nvPicPr>
        <p:blipFill rotWithShape="1">
          <a:blip r:embed="rId3">
            <a:alphaModFix/>
          </a:blip>
          <a:srcRect t="1774" b="1765"/>
          <a:stretch/>
        </p:blipFill>
        <p:spPr>
          <a:xfrm>
            <a:off x="429768" y="2379498"/>
            <a:ext cx="785566" cy="606900"/>
          </a:xfrm>
          <a:prstGeom prst="rect">
            <a:avLst/>
          </a:prstGeom>
          <a:noFill/>
          <a:ln>
            <a:noFill/>
          </a:ln>
        </p:spPr>
      </p:pic>
      <p:pic>
        <p:nvPicPr>
          <p:cNvPr id="2331" name="Google Shape;2331;p134"/>
          <p:cNvPicPr preferRelativeResize="0"/>
          <p:nvPr/>
        </p:nvPicPr>
        <p:blipFill rotWithShape="1">
          <a:blip r:embed="rId3">
            <a:alphaModFix/>
          </a:blip>
          <a:srcRect t="1774" b="1765"/>
          <a:stretch/>
        </p:blipFill>
        <p:spPr>
          <a:xfrm>
            <a:off x="429768" y="3208598"/>
            <a:ext cx="785566" cy="606900"/>
          </a:xfrm>
          <a:prstGeom prst="rect">
            <a:avLst/>
          </a:prstGeom>
          <a:noFill/>
          <a:ln>
            <a:noFill/>
          </a:ln>
        </p:spPr>
      </p:pic>
      <p:sp>
        <p:nvSpPr>
          <p:cNvPr id="2332" name="Google Shape;2332;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Types of Logs</a:t>
            </a:r>
            <a:endParaRPr/>
          </a:p>
        </p:txBody>
      </p:sp>
      <p:sp>
        <p:nvSpPr>
          <p:cNvPr id="2333" name="Google Shape;2333;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Due to the quantity of networking and security assets and devices, logs come from a variety of sources: </a:t>
            </a:r>
            <a:endParaRPr>
              <a:solidFill>
                <a:schemeClr val="dk1"/>
              </a:solidFill>
            </a:endParaRPr>
          </a:p>
        </p:txBody>
      </p:sp>
      <p:sp>
        <p:nvSpPr>
          <p:cNvPr id="2334" name="Google Shape;2334;p134"/>
          <p:cNvSpPr/>
          <p:nvPr/>
        </p:nvSpPr>
        <p:spPr>
          <a:xfrm>
            <a:off x="1352550" y="406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34"/>
          <p:cNvSpPr txBox="1">
            <a:spLocks noGrp="1"/>
          </p:cNvSpPr>
          <p:nvPr>
            <p:ph type="subTitle" idx="4"/>
          </p:nvPr>
        </p:nvSpPr>
        <p:spPr>
          <a:xfrm>
            <a:off x="0" y="407140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Security device logs</a:t>
            </a:r>
            <a:endParaRPr sz="1600">
              <a:latin typeface="Roboto"/>
              <a:ea typeface="Roboto"/>
              <a:cs typeface="Roboto"/>
              <a:sym typeface="Roboto"/>
            </a:endParaRPr>
          </a:p>
        </p:txBody>
      </p:sp>
      <p:pic>
        <p:nvPicPr>
          <p:cNvPr id="2336" name="Google Shape;2336;p134"/>
          <p:cNvPicPr preferRelativeResize="0"/>
          <p:nvPr/>
        </p:nvPicPr>
        <p:blipFill rotWithShape="1">
          <a:blip r:embed="rId3">
            <a:alphaModFix/>
          </a:blip>
          <a:srcRect t="1774" b="1765"/>
          <a:stretch/>
        </p:blipFill>
        <p:spPr>
          <a:xfrm>
            <a:off x="429768" y="4051323"/>
            <a:ext cx="785566" cy="606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340"/>
        <p:cNvGrpSpPr/>
        <p:nvPr/>
      </p:nvGrpSpPr>
      <p:grpSpPr>
        <a:xfrm>
          <a:off x="0" y="0"/>
          <a:ext cx="0" cy="0"/>
          <a:chOff x="0" y="0"/>
          <a:chExt cx="0" cy="0"/>
        </a:xfrm>
      </p:grpSpPr>
      <p:pic>
        <p:nvPicPr>
          <p:cNvPr id="2341" name="Google Shape;2341;p135"/>
          <p:cNvPicPr preferRelativeResize="0"/>
          <p:nvPr/>
        </p:nvPicPr>
        <p:blipFill>
          <a:blip r:embed="rId3">
            <a:alphaModFix/>
          </a:blip>
          <a:stretch>
            <a:fillRect/>
          </a:stretch>
        </p:blipFill>
        <p:spPr>
          <a:xfrm>
            <a:off x="5281763" y="423853"/>
            <a:ext cx="3669936" cy="3536393"/>
          </a:xfrm>
          <a:prstGeom prst="rect">
            <a:avLst/>
          </a:prstGeom>
          <a:noFill/>
          <a:ln>
            <a:noFill/>
          </a:ln>
        </p:spPr>
      </p:pic>
      <p:sp>
        <p:nvSpPr>
          <p:cNvPr id="2342" name="Google Shape;2342;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Types of Logs</a:t>
            </a:r>
            <a:endParaRPr/>
          </a:p>
        </p:txBody>
      </p:sp>
      <p:sp>
        <p:nvSpPr>
          <p:cNvPr id="2343" name="Google Shape;2343;p135"/>
          <p:cNvSpPr txBox="1">
            <a:spLocks noGrp="1"/>
          </p:cNvSpPr>
          <p:nvPr>
            <p:ph type="subTitle" idx="1"/>
          </p:nvPr>
        </p:nvSpPr>
        <p:spPr>
          <a:xfrm>
            <a:off x="0" y="675975"/>
            <a:ext cx="5511900" cy="712800"/>
          </a:xfrm>
          <a:prstGeom prst="rect">
            <a:avLst/>
          </a:prstGeom>
        </p:spPr>
        <p:txBody>
          <a:bodyPr spcFirstLastPara="1" wrap="square" lIns="457200" tIns="91425" rIns="274300" bIns="91425" anchor="t" anchorCtr="0">
            <a:noAutofit/>
          </a:bodyPr>
          <a:lstStyle/>
          <a:p>
            <a:pPr marL="0" lvl="0" indent="0" algn="l" rtl="0">
              <a:spcBef>
                <a:spcPts val="0"/>
              </a:spcBef>
              <a:spcAft>
                <a:spcPts val="0"/>
              </a:spcAft>
              <a:buClr>
                <a:schemeClr val="dk1"/>
              </a:buClr>
              <a:buSzPts val="1100"/>
              <a:buFont typeface="Arial"/>
              <a:buNone/>
            </a:pPr>
            <a:r>
              <a:rPr lang="en" b="1"/>
              <a:t>Operating system logs</a:t>
            </a:r>
            <a:r>
              <a:rPr lang="en"/>
              <a:t> are created on devices such as Linux and Windows systems.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44" name="Google Shape;2344;p135"/>
          <p:cNvSpPr txBox="1">
            <a:spLocks noGrp="1"/>
          </p:cNvSpPr>
          <p:nvPr>
            <p:ph type="body" idx="3"/>
          </p:nvPr>
        </p:nvSpPr>
        <p:spPr>
          <a:xfrm>
            <a:off x="175" y="1607250"/>
            <a:ext cx="4069800" cy="53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Clr>
                <a:schemeClr val="dk1"/>
              </a:buClr>
              <a:buSzPts val="1100"/>
              <a:buFont typeface="Arial"/>
              <a:buNone/>
            </a:pPr>
            <a:r>
              <a:rPr lang="en">
                <a:latin typeface="Roboto Medium"/>
                <a:ea typeface="Roboto Medium"/>
                <a:cs typeface="Roboto Medium"/>
                <a:sym typeface="Roboto Medium"/>
              </a:rPr>
              <a:t>Security events that can be identified by these logs include:</a:t>
            </a:r>
            <a:endParaRPr>
              <a:latin typeface="Roboto Medium"/>
              <a:ea typeface="Roboto Medium"/>
              <a:cs typeface="Roboto Medium"/>
              <a:sym typeface="Roboto Medium"/>
            </a:endParaRPr>
          </a:p>
        </p:txBody>
      </p:sp>
      <p:pic>
        <p:nvPicPr>
          <p:cNvPr id="2345" name="Google Shape;2345;p135"/>
          <p:cNvPicPr preferRelativeResize="0"/>
          <p:nvPr/>
        </p:nvPicPr>
        <p:blipFill>
          <a:blip r:embed="rId4">
            <a:alphaModFix/>
          </a:blip>
          <a:stretch>
            <a:fillRect/>
          </a:stretch>
        </p:blipFill>
        <p:spPr>
          <a:xfrm>
            <a:off x="7066243" y="2385767"/>
            <a:ext cx="1885453" cy="2251984"/>
          </a:xfrm>
          <a:prstGeom prst="rect">
            <a:avLst/>
          </a:prstGeom>
          <a:noFill/>
          <a:ln>
            <a:noFill/>
          </a:ln>
        </p:spPr>
      </p:pic>
      <p:pic>
        <p:nvPicPr>
          <p:cNvPr id="2346" name="Google Shape;2346;p135"/>
          <p:cNvPicPr preferRelativeResize="0"/>
          <p:nvPr/>
        </p:nvPicPr>
        <p:blipFill>
          <a:blip r:embed="rId5">
            <a:alphaModFix/>
          </a:blip>
          <a:stretch>
            <a:fillRect/>
          </a:stretch>
        </p:blipFill>
        <p:spPr>
          <a:xfrm>
            <a:off x="5281762" y="1916214"/>
            <a:ext cx="2119565" cy="2721537"/>
          </a:xfrm>
          <a:prstGeom prst="rect">
            <a:avLst/>
          </a:prstGeom>
          <a:noFill/>
          <a:ln>
            <a:noFill/>
          </a:ln>
        </p:spPr>
      </p:pic>
      <p:pic>
        <p:nvPicPr>
          <p:cNvPr id="2347" name="Google Shape;2347;p135"/>
          <p:cNvPicPr preferRelativeResize="0"/>
          <p:nvPr/>
        </p:nvPicPr>
        <p:blipFill>
          <a:blip r:embed="rId6">
            <a:alphaModFix/>
          </a:blip>
          <a:stretch>
            <a:fillRect/>
          </a:stretch>
        </p:blipFill>
        <p:spPr>
          <a:xfrm>
            <a:off x="4938824" y="2944927"/>
            <a:ext cx="1508854" cy="1774711"/>
          </a:xfrm>
          <a:prstGeom prst="rect">
            <a:avLst/>
          </a:prstGeom>
          <a:noFill/>
          <a:ln>
            <a:noFill/>
          </a:ln>
        </p:spPr>
      </p:pic>
      <p:sp>
        <p:nvSpPr>
          <p:cNvPr id="2348" name="Google Shape;2348;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
        <p:nvSpPr>
          <p:cNvPr id="2349" name="Google Shape;2349;p135"/>
          <p:cNvSpPr txBox="1">
            <a:spLocks noGrp="1"/>
          </p:cNvSpPr>
          <p:nvPr>
            <p:ph type="subTitle" idx="1"/>
          </p:nvPr>
        </p:nvSpPr>
        <p:spPr>
          <a:xfrm>
            <a:off x="457200" y="2186280"/>
            <a:ext cx="4264500" cy="1028407"/>
          </a:xfrm>
          <a:prstGeom prst="rect">
            <a:avLst/>
          </a:prstGeom>
          <a:solidFill>
            <a:srgbClr val="FFFFFF">
              <a:alpha val="50840"/>
            </a:srgbClr>
          </a:solidFill>
          <a:ln w="9525" cap="flat" cmpd="sng">
            <a:solidFill>
              <a:srgbClr val="3C78D8"/>
            </a:solidFill>
            <a:prstDash val="solid"/>
            <a:round/>
            <a:headEnd type="none" w="sm" len="sm"/>
            <a:tailEnd type="none" w="sm" len="sm"/>
          </a:ln>
        </p:spPr>
        <p:txBody>
          <a:bodyPr spcFirstLastPara="1" wrap="square" lIns="182875" tIns="91425" rIns="182875" bIns="18287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dirty="0">
                <a:solidFill>
                  <a:srgbClr val="3C78D8"/>
                </a:solidFill>
                <a:latin typeface="Roboto"/>
                <a:ea typeface="Roboto"/>
                <a:cs typeface="Roboto"/>
                <a:sym typeface="Roboto"/>
              </a:rPr>
              <a:t>Security access events</a:t>
            </a:r>
            <a:endParaRPr sz="1600" b="1" dirty="0">
              <a:solidFill>
                <a:srgbClr val="3C78D8"/>
              </a:solidFill>
              <a:latin typeface="Roboto"/>
              <a:ea typeface="Roboto"/>
              <a:cs typeface="Roboto"/>
              <a:sym typeface="Roboto"/>
            </a:endParaRPr>
          </a:p>
          <a:p>
            <a:pPr marL="0" lvl="0" indent="0" algn="l" rtl="0">
              <a:lnSpc>
                <a:spcPct val="100000"/>
              </a:lnSpc>
              <a:spcBef>
                <a:spcPts val="300"/>
              </a:spcBef>
              <a:spcAft>
                <a:spcPts val="300"/>
              </a:spcAft>
              <a:buNone/>
            </a:pPr>
            <a:r>
              <a:rPr lang="en" sz="1400" dirty="0">
                <a:latin typeface="Roboto"/>
                <a:ea typeface="Roboto"/>
                <a:cs typeface="Roboto"/>
                <a:sym typeface="Roboto"/>
              </a:rPr>
              <a:t>Such as an unauthorized user attempts to access privileged data, such as a company payroll file.</a:t>
            </a:r>
            <a:endParaRPr sz="1400" dirty="0">
              <a:latin typeface="Roboto"/>
              <a:ea typeface="Roboto"/>
              <a:cs typeface="Roboto"/>
              <a:sym typeface="Roboto"/>
            </a:endParaRPr>
          </a:p>
        </p:txBody>
      </p:sp>
      <p:sp>
        <p:nvSpPr>
          <p:cNvPr id="2350" name="Google Shape;2350;p135"/>
          <p:cNvSpPr txBox="1">
            <a:spLocks noGrp="1"/>
          </p:cNvSpPr>
          <p:nvPr>
            <p:ph type="subTitle" idx="2"/>
          </p:nvPr>
        </p:nvSpPr>
        <p:spPr>
          <a:xfrm>
            <a:off x="457200" y="3325750"/>
            <a:ext cx="4264500" cy="1162200"/>
          </a:xfrm>
          <a:prstGeom prst="rect">
            <a:avLst/>
          </a:prstGeom>
          <a:solidFill>
            <a:srgbClr val="FFFFFF">
              <a:alpha val="50840"/>
            </a:srgbClr>
          </a:solidFill>
          <a:ln w="9525" cap="flat" cmpd="sng">
            <a:solidFill>
              <a:srgbClr val="3C78D8"/>
            </a:solidFill>
            <a:prstDash val="solid"/>
            <a:round/>
            <a:headEnd type="none" w="sm" len="sm"/>
            <a:tailEnd type="none" w="sm" len="sm"/>
          </a:ln>
        </p:spPr>
        <p:txBody>
          <a:bodyPr spcFirstLastPara="1" wrap="square" lIns="182875" tIns="91425" rIns="182875" bIns="18287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dirty="0">
                <a:solidFill>
                  <a:srgbClr val="3C78D8"/>
                </a:solidFill>
                <a:latin typeface="Roboto"/>
                <a:ea typeface="Roboto"/>
                <a:cs typeface="Roboto"/>
                <a:sym typeface="Roboto"/>
              </a:rPr>
              <a:t>Security permissions events</a:t>
            </a:r>
            <a:endParaRPr sz="1600" b="1" dirty="0">
              <a:solidFill>
                <a:srgbClr val="3C78D8"/>
              </a:solidFill>
              <a:latin typeface="Roboto"/>
              <a:ea typeface="Roboto"/>
              <a:cs typeface="Roboto"/>
              <a:sym typeface="Roboto"/>
            </a:endParaRPr>
          </a:p>
          <a:p>
            <a:pPr marL="0" lvl="0" indent="0" algn="l" rtl="0">
              <a:lnSpc>
                <a:spcPct val="100000"/>
              </a:lnSpc>
              <a:spcBef>
                <a:spcPts val="300"/>
              </a:spcBef>
              <a:spcAft>
                <a:spcPts val="300"/>
              </a:spcAft>
              <a:buNone/>
            </a:pPr>
            <a:r>
              <a:rPr lang="en" sz="1400" dirty="0">
                <a:latin typeface="Roboto"/>
                <a:ea typeface="Roboto"/>
                <a:cs typeface="Roboto"/>
                <a:sym typeface="Roboto"/>
              </a:rPr>
              <a:t>Such as a user attempts to give themselves permissions to access and edit a privileged file.</a:t>
            </a:r>
            <a:endParaRPr sz="1400" dirty="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pic>
        <p:nvPicPr>
          <p:cNvPr id="2066" name="Google Shape;2066;p109"/>
          <p:cNvPicPr preferRelativeResize="0"/>
          <p:nvPr/>
        </p:nvPicPr>
        <p:blipFill>
          <a:blip r:embed="rId3">
            <a:alphaModFix/>
          </a:blip>
          <a:stretch>
            <a:fillRect/>
          </a:stretch>
        </p:blipFill>
        <p:spPr>
          <a:xfrm>
            <a:off x="0" y="0"/>
            <a:ext cx="9144000" cy="5143505"/>
          </a:xfrm>
          <a:prstGeom prst="rect">
            <a:avLst/>
          </a:prstGeom>
          <a:noFill/>
          <a:ln>
            <a:noFill/>
          </a:ln>
        </p:spPr>
      </p:pic>
      <p:sp>
        <p:nvSpPr>
          <p:cNvPr id="2067" name="Google Shape;2067;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a:t>
            </a:fld>
            <a:endParaRPr sz="600">
              <a:solidFill>
                <a:srgbClr val="FFFFFF"/>
              </a:solidFill>
            </a:endParaRPr>
          </a:p>
        </p:txBody>
      </p:sp>
      <p:sp>
        <p:nvSpPr>
          <p:cNvPr id="2068" name="Google Shape;2068;p109"/>
          <p:cNvSpPr txBox="1">
            <a:spLocks noGrp="1"/>
          </p:cNvSpPr>
          <p:nvPr>
            <p:ph type="title"/>
          </p:nvPr>
        </p:nvSpPr>
        <p:spPr>
          <a:xfrm>
            <a:off x="3590825" y="1371650"/>
            <a:ext cx="5422800" cy="18750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700">
                <a:solidFill>
                  <a:srgbClr val="FFF2CC"/>
                </a:solidFill>
                <a:latin typeface="Roboto"/>
                <a:ea typeface="Roboto"/>
                <a:cs typeface="Roboto"/>
                <a:sym typeface="Roboto"/>
              </a:rPr>
              <a:t>This week, we will move </a:t>
            </a:r>
            <a:br>
              <a:rPr lang="en" sz="2700">
                <a:solidFill>
                  <a:srgbClr val="FFF2CC"/>
                </a:solidFill>
                <a:latin typeface="Roboto"/>
                <a:ea typeface="Roboto"/>
                <a:cs typeface="Roboto"/>
                <a:sym typeface="Roboto"/>
              </a:rPr>
            </a:br>
            <a:r>
              <a:rPr lang="en" sz="2700">
                <a:solidFill>
                  <a:srgbClr val="FFF2CC"/>
                </a:solidFill>
                <a:latin typeface="Roboto"/>
                <a:ea typeface="Roboto"/>
                <a:cs typeface="Roboto"/>
                <a:sym typeface="Roboto"/>
              </a:rPr>
              <a:t>from offensive security to defensive security. </a:t>
            </a:r>
            <a:endParaRPr sz="2700">
              <a:solidFill>
                <a:srgbClr val="FFF2CC"/>
              </a:solidFill>
              <a:latin typeface="Roboto"/>
              <a:ea typeface="Roboto"/>
              <a:cs typeface="Roboto"/>
              <a:sym typeface="Roboto"/>
            </a:endParaRPr>
          </a:p>
          <a:p>
            <a:pPr marL="0" lvl="0" indent="0" algn="l" rtl="0">
              <a:lnSpc>
                <a:spcPct val="115000"/>
              </a:lnSpc>
              <a:spcBef>
                <a:spcPts val="300"/>
              </a:spcBef>
              <a:spcAft>
                <a:spcPts val="1200"/>
              </a:spcAft>
              <a:buClr>
                <a:schemeClr val="dk1"/>
              </a:buClr>
              <a:buSzPts val="1100"/>
              <a:buFont typeface="Arial"/>
              <a:buNone/>
            </a:pPr>
            <a:endParaRPr sz="2700">
              <a:solidFill>
                <a:srgbClr val="FFF2CC"/>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354"/>
        <p:cNvGrpSpPr/>
        <p:nvPr/>
      </p:nvGrpSpPr>
      <p:grpSpPr>
        <a:xfrm>
          <a:off x="0" y="0"/>
          <a:ext cx="0" cy="0"/>
          <a:chOff x="0" y="0"/>
          <a:chExt cx="0" cy="0"/>
        </a:xfrm>
      </p:grpSpPr>
      <p:sp>
        <p:nvSpPr>
          <p:cNvPr id="2355" name="Google Shape;2355;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Types of Logs</a:t>
            </a:r>
            <a:endParaRPr/>
          </a:p>
        </p:txBody>
      </p:sp>
      <p:sp>
        <p:nvSpPr>
          <p:cNvPr id="2356" name="Google Shape;2356;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Application logs </a:t>
            </a:r>
            <a:r>
              <a:rPr lang="en"/>
              <a:t>are created by devices such as Apache and IIS (Internet Information Services) servers.</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357" name="Google Shape;2357;p136"/>
          <p:cNvPicPr preferRelativeResize="0"/>
          <p:nvPr/>
        </p:nvPicPr>
        <p:blipFill>
          <a:blip r:embed="rId3">
            <a:alphaModFix/>
          </a:blip>
          <a:stretch>
            <a:fillRect/>
          </a:stretch>
        </p:blipFill>
        <p:spPr>
          <a:xfrm>
            <a:off x="4735800" y="3002400"/>
            <a:ext cx="4069800" cy="1553294"/>
          </a:xfrm>
          <a:prstGeom prst="rect">
            <a:avLst/>
          </a:prstGeom>
          <a:noFill/>
          <a:ln>
            <a:noFill/>
          </a:ln>
        </p:spPr>
      </p:pic>
      <p:pic>
        <p:nvPicPr>
          <p:cNvPr id="2358" name="Google Shape;2358;p136"/>
          <p:cNvPicPr preferRelativeResize="0"/>
          <p:nvPr/>
        </p:nvPicPr>
        <p:blipFill>
          <a:blip r:embed="rId4">
            <a:alphaModFix/>
          </a:blip>
          <a:stretch>
            <a:fillRect/>
          </a:stretch>
        </p:blipFill>
        <p:spPr>
          <a:xfrm>
            <a:off x="5149988" y="1358000"/>
            <a:ext cx="3571875" cy="1905000"/>
          </a:xfrm>
          <a:prstGeom prst="rect">
            <a:avLst/>
          </a:prstGeom>
          <a:noFill/>
          <a:ln>
            <a:noFill/>
          </a:ln>
        </p:spPr>
      </p:pic>
      <p:sp>
        <p:nvSpPr>
          <p:cNvPr id="2359" name="Google Shape;2359;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
        <p:nvSpPr>
          <p:cNvPr id="2360" name="Google Shape;2360;p136"/>
          <p:cNvSpPr txBox="1">
            <a:spLocks noGrp="1"/>
          </p:cNvSpPr>
          <p:nvPr>
            <p:ph type="body" idx="3"/>
          </p:nvPr>
        </p:nvSpPr>
        <p:spPr>
          <a:xfrm>
            <a:off x="175" y="1454850"/>
            <a:ext cx="4069800" cy="53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Clr>
                <a:schemeClr val="dk1"/>
              </a:buClr>
              <a:buSzPts val="1100"/>
              <a:buFont typeface="Arial"/>
              <a:buNone/>
            </a:pPr>
            <a:r>
              <a:rPr lang="en">
                <a:latin typeface="Roboto Medium"/>
                <a:ea typeface="Roboto Medium"/>
                <a:cs typeface="Roboto Medium"/>
                <a:sym typeface="Roboto Medium"/>
              </a:rPr>
              <a:t>Security events that can be identified by these logs include:</a:t>
            </a:r>
            <a:endParaRPr>
              <a:latin typeface="Roboto Medium"/>
              <a:ea typeface="Roboto Medium"/>
              <a:cs typeface="Roboto Medium"/>
              <a:sym typeface="Roboto Medium"/>
            </a:endParaRPr>
          </a:p>
        </p:txBody>
      </p:sp>
      <p:sp>
        <p:nvSpPr>
          <p:cNvPr id="2361" name="Google Shape;2361;p136"/>
          <p:cNvSpPr txBox="1">
            <a:spLocks noGrp="1"/>
          </p:cNvSpPr>
          <p:nvPr>
            <p:ph type="subTitle" idx="1"/>
          </p:nvPr>
        </p:nvSpPr>
        <p:spPr>
          <a:xfrm>
            <a:off x="457200" y="2041025"/>
            <a:ext cx="3911700" cy="969900"/>
          </a:xfrm>
          <a:prstGeom prst="rect">
            <a:avLst/>
          </a:prstGeom>
          <a:solidFill>
            <a:srgbClr val="FFFFFF">
              <a:alpha val="50840"/>
            </a:srgbClr>
          </a:solidFill>
          <a:ln w="9525" cap="flat" cmpd="sng">
            <a:solidFill>
              <a:srgbClr val="A81444"/>
            </a:solidFill>
            <a:prstDash val="solid"/>
            <a:round/>
            <a:headEnd type="none" w="sm" len="sm"/>
            <a:tailEnd type="none" w="sm" len="sm"/>
          </a:ln>
        </p:spPr>
        <p:txBody>
          <a:bodyPr spcFirstLastPara="1" wrap="square" lIns="182875" tIns="91425" rIns="182875" bIns="18287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dirty="0">
                <a:solidFill>
                  <a:srgbClr val="A81444"/>
                </a:solidFill>
                <a:latin typeface="Roboto"/>
                <a:ea typeface="Roboto"/>
                <a:cs typeface="Roboto"/>
                <a:sym typeface="Roboto"/>
              </a:rPr>
              <a:t>Application access events</a:t>
            </a:r>
            <a:endParaRPr sz="1600" b="1" dirty="0">
              <a:solidFill>
                <a:srgbClr val="A81444"/>
              </a:solidFill>
              <a:latin typeface="Roboto"/>
              <a:ea typeface="Roboto"/>
              <a:cs typeface="Roboto"/>
              <a:sym typeface="Roboto"/>
            </a:endParaRPr>
          </a:p>
          <a:p>
            <a:pPr marL="0" lvl="0" indent="0" algn="l" rtl="0">
              <a:lnSpc>
                <a:spcPct val="100000"/>
              </a:lnSpc>
              <a:spcBef>
                <a:spcPts val="300"/>
              </a:spcBef>
              <a:spcAft>
                <a:spcPts val="300"/>
              </a:spcAft>
              <a:buNone/>
            </a:pPr>
            <a:r>
              <a:rPr lang="en" sz="1400" dirty="0">
                <a:latin typeface="Roboto"/>
                <a:ea typeface="Roboto"/>
                <a:cs typeface="Roboto"/>
                <a:sym typeface="Roboto"/>
              </a:rPr>
              <a:t>Such as a brute force attempt to log into an administrative account on a web application.</a:t>
            </a:r>
            <a:endParaRPr sz="1400" dirty="0">
              <a:latin typeface="Roboto"/>
              <a:ea typeface="Roboto"/>
              <a:cs typeface="Roboto"/>
              <a:sym typeface="Roboto"/>
            </a:endParaRPr>
          </a:p>
        </p:txBody>
      </p:sp>
      <p:sp>
        <p:nvSpPr>
          <p:cNvPr id="2362" name="Google Shape;2362;p136"/>
          <p:cNvSpPr txBox="1">
            <a:spLocks noGrp="1"/>
          </p:cNvSpPr>
          <p:nvPr>
            <p:ph type="subTitle" idx="2"/>
          </p:nvPr>
        </p:nvSpPr>
        <p:spPr>
          <a:xfrm>
            <a:off x="457200" y="3173350"/>
            <a:ext cx="3911700" cy="1363800"/>
          </a:xfrm>
          <a:prstGeom prst="rect">
            <a:avLst/>
          </a:prstGeom>
          <a:solidFill>
            <a:srgbClr val="FFFFFF">
              <a:alpha val="50840"/>
            </a:srgbClr>
          </a:solidFill>
          <a:ln w="9525" cap="flat" cmpd="sng">
            <a:solidFill>
              <a:srgbClr val="A81444"/>
            </a:solidFill>
            <a:prstDash val="solid"/>
            <a:round/>
            <a:headEnd type="none" w="sm" len="sm"/>
            <a:tailEnd type="none" w="sm" len="sm"/>
          </a:ln>
        </p:spPr>
        <p:txBody>
          <a:bodyPr spcFirstLastPara="1" wrap="square" lIns="182875" tIns="91425" rIns="182875" bIns="18287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dirty="0">
                <a:solidFill>
                  <a:srgbClr val="A81444"/>
                </a:solidFill>
                <a:latin typeface="Roboto"/>
                <a:ea typeface="Roboto"/>
                <a:cs typeface="Roboto"/>
                <a:sym typeface="Roboto"/>
              </a:rPr>
              <a:t>Fraud events</a:t>
            </a:r>
            <a:endParaRPr sz="1600" b="1" dirty="0">
              <a:solidFill>
                <a:srgbClr val="A81444"/>
              </a:solidFill>
              <a:latin typeface="Roboto"/>
              <a:ea typeface="Roboto"/>
              <a:cs typeface="Roboto"/>
              <a:sym typeface="Roboto"/>
            </a:endParaRPr>
          </a:p>
          <a:p>
            <a:pPr marL="0" lvl="0" indent="0" algn="l" rtl="0">
              <a:lnSpc>
                <a:spcPct val="100000"/>
              </a:lnSpc>
              <a:spcBef>
                <a:spcPts val="300"/>
              </a:spcBef>
              <a:spcAft>
                <a:spcPts val="300"/>
              </a:spcAft>
              <a:buNone/>
            </a:pPr>
            <a:r>
              <a:rPr lang="en" sz="1400" dirty="0">
                <a:latin typeface="Roboto"/>
                <a:ea typeface="Roboto"/>
                <a:cs typeface="Roboto"/>
                <a:sym typeface="Roboto"/>
              </a:rPr>
              <a:t>Such as a user on a financial application attempting to transfer a large sum of funds to a suspicious external account.</a:t>
            </a:r>
            <a:endParaRPr sz="1400" dirty="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366"/>
        <p:cNvGrpSpPr/>
        <p:nvPr/>
      </p:nvGrpSpPr>
      <p:grpSpPr>
        <a:xfrm>
          <a:off x="0" y="0"/>
          <a:ext cx="0" cy="0"/>
          <a:chOff x="0" y="0"/>
          <a:chExt cx="0" cy="0"/>
        </a:xfrm>
      </p:grpSpPr>
      <p:sp>
        <p:nvSpPr>
          <p:cNvPr id="2367" name="Google Shape;2367;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Types of Logs</a:t>
            </a:r>
            <a:endParaRPr/>
          </a:p>
        </p:txBody>
      </p:sp>
      <p:sp>
        <p:nvSpPr>
          <p:cNvPr id="2368" name="Google Shape;2368;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Networking device logs </a:t>
            </a:r>
            <a:r>
              <a:rPr lang="en"/>
              <a:t>are created on devices such as routers, switches, </a:t>
            </a:r>
            <a:br>
              <a:rPr lang="en"/>
            </a:br>
            <a:r>
              <a:rPr lang="en"/>
              <a:t>and DHCP/DNS servers.</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369" name="Google Shape;2369;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
        <p:nvSpPr>
          <p:cNvPr id="2370" name="Google Shape;2370;p137"/>
          <p:cNvSpPr txBox="1">
            <a:spLocks noGrp="1"/>
          </p:cNvSpPr>
          <p:nvPr>
            <p:ph type="body" idx="3"/>
          </p:nvPr>
        </p:nvSpPr>
        <p:spPr>
          <a:xfrm>
            <a:off x="-12300" y="1655037"/>
            <a:ext cx="6281100" cy="272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Clr>
                <a:schemeClr val="dk1"/>
              </a:buClr>
              <a:buSzPts val="1100"/>
              <a:buFont typeface="Arial"/>
              <a:buNone/>
            </a:pPr>
            <a:r>
              <a:rPr lang="en" dirty="0">
                <a:latin typeface="Roboto Medium"/>
                <a:ea typeface="Roboto Medium"/>
                <a:cs typeface="Roboto Medium"/>
                <a:sym typeface="Roboto Medium"/>
              </a:rPr>
              <a:t>Security events that can be identified by these logs include:</a:t>
            </a:r>
            <a:endParaRPr dirty="0">
              <a:latin typeface="Roboto Medium"/>
              <a:ea typeface="Roboto Medium"/>
              <a:cs typeface="Roboto Medium"/>
              <a:sym typeface="Roboto Medium"/>
            </a:endParaRPr>
          </a:p>
        </p:txBody>
      </p:sp>
      <p:sp>
        <p:nvSpPr>
          <p:cNvPr id="2371" name="Google Shape;2371;p137"/>
          <p:cNvSpPr txBox="1">
            <a:spLocks noGrp="1"/>
          </p:cNvSpPr>
          <p:nvPr>
            <p:ph type="subTitle" idx="1"/>
          </p:nvPr>
        </p:nvSpPr>
        <p:spPr>
          <a:xfrm>
            <a:off x="457200" y="1798175"/>
            <a:ext cx="3928800" cy="1385100"/>
          </a:xfrm>
          <a:prstGeom prst="rect">
            <a:avLst/>
          </a:prstGeom>
          <a:solidFill>
            <a:srgbClr val="FFFFFF">
              <a:alpha val="50840"/>
            </a:srgbClr>
          </a:solidFill>
          <a:ln w="9525" cap="flat" cmpd="sng">
            <a:solidFill>
              <a:srgbClr val="3C78D8"/>
            </a:solidFill>
            <a:prstDash val="solid"/>
            <a:round/>
            <a:headEnd type="none" w="sm" len="sm"/>
            <a:tailEnd type="none" w="sm" len="sm"/>
          </a:ln>
        </p:spPr>
        <p:txBody>
          <a:bodyPr spcFirstLastPara="1" wrap="square" lIns="182875" tIns="91425" rIns="182875" bIns="18287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dirty="0">
                <a:solidFill>
                  <a:srgbClr val="3C78D8"/>
                </a:solidFill>
                <a:latin typeface="Roboto"/>
                <a:ea typeface="Roboto"/>
                <a:cs typeface="Roboto"/>
                <a:sym typeface="Roboto"/>
              </a:rPr>
              <a:t>Administrative events</a:t>
            </a:r>
            <a:endParaRPr sz="1600" b="1" dirty="0">
              <a:solidFill>
                <a:srgbClr val="3C78D8"/>
              </a:solidFill>
              <a:latin typeface="Roboto"/>
              <a:ea typeface="Roboto"/>
              <a:cs typeface="Roboto"/>
              <a:sym typeface="Roboto"/>
            </a:endParaRPr>
          </a:p>
          <a:p>
            <a:pPr marL="0" lvl="0" indent="0" algn="l" rtl="0">
              <a:lnSpc>
                <a:spcPct val="100000"/>
              </a:lnSpc>
              <a:spcBef>
                <a:spcPts val="300"/>
              </a:spcBef>
              <a:spcAft>
                <a:spcPts val="300"/>
              </a:spcAft>
              <a:buNone/>
            </a:pPr>
            <a:r>
              <a:rPr lang="en" sz="1400" dirty="0">
                <a:latin typeface="Roboto"/>
                <a:ea typeface="Roboto"/>
                <a:cs typeface="Roboto"/>
                <a:sym typeface="Roboto"/>
              </a:rPr>
              <a:t>Such as a network administrator accidentally opening a port allowing unauthorized traffic into a network.</a:t>
            </a:r>
            <a:endParaRPr sz="1400" dirty="0">
              <a:latin typeface="Roboto"/>
              <a:ea typeface="Roboto"/>
              <a:cs typeface="Roboto"/>
              <a:sym typeface="Roboto"/>
            </a:endParaRPr>
          </a:p>
        </p:txBody>
      </p:sp>
      <p:sp>
        <p:nvSpPr>
          <p:cNvPr id="2372" name="Google Shape;2372;p137"/>
          <p:cNvSpPr txBox="1">
            <a:spLocks noGrp="1"/>
          </p:cNvSpPr>
          <p:nvPr>
            <p:ph type="subTitle" idx="2"/>
          </p:nvPr>
        </p:nvSpPr>
        <p:spPr>
          <a:xfrm>
            <a:off x="4678975" y="1798175"/>
            <a:ext cx="3928800" cy="1385100"/>
          </a:xfrm>
          <a:prstGeom prst="rect">
            <a:avLst/>
          </a:prstGeom>
          <a:solidFill>
            <a:srgbClr val="FFFFFF">
              <a:alpha val="50840"/>
            </a:srgbClr>
          </a:solidFill>
          <a:ln w="9525" cap="flat" cmpd="sng">
            <a:solidFill>
              <a:srgbClr val="3C78D8"/>
            </a:solidFill>
            <a:prstDash val="solid"/>
            <a:round/>
            <a:headEnd type="none" w="sm" len="sm"/>
            <a:tailEnd type="none" w="sm" len="sm"/>
          </a:ln>
        </p:spPr>
        <p:txBody>
          <a:bodyPr spcFirstLastPara="1" wrap="square" lIns="182875" tIns="91425" rIns="182875" bIns="18287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dirty="0">
                <a:solidFill>
                  <a:srgbClr val="3C78D8"/>
                </a:solidFill>
                <a:latin typeface="Roboto"/>
                <a:ea typeface="Roboto"/>
                <a:cs typeface="Roboto"/>
                <a:sym typeface="Roboto"/>
              </a:rPr>
              <a:t>Network security events</a:t>
            </a:r>
            <a:endParaRPr sz="1600" b="1" dirty="0">
              <a:solidFill>
                <a:srgbClr val="3C78D8"/>
              </a:solidFill>
              <a:latin typeface="Roboto"/>
              <a:ea typeface="Roboto"/>
              <a:cs typeface="Roboto"/>
              <a:sym typeface="Roboto"/>
            </a:endParaRPr>
          </a:p>
          <a:p>
            <a:pPr marL="0" lvl="0" indent="0" algn="l" rtl="0">
              <a:lnSpc>
                <a:spcPct val="100000"/>
              </a:lnSpc>
              <a:spcBef>
                <a:spcPts val="300"/>
              </a:spcBef>
              <a:spcAft>
                <a:spcPts val="300"/>
              </a:spcAft>
              <a:buNone/>
            </a:pPr>
            <a:r>
              <a:rPr lang="en" sz="1400" dirty="0">
                <a:latin typeface="Roboto"/>
                <a:ea typeface="Roboto"/>
                <a:cs typeface="Roboto"/>
                <a:sym typeface="Roboto"/>
              </a:rPr>
              <a:t>Such as a DHCP starvation attack in which the DHCP server receives thousands of requests in a short period of time, consuming all available IP addresses.</a:t>
            </a:r>
            <a:endParaRPr sz="1400" dirty="0">
              <a:latin typeface="Roboto"/>
              <a:ea typeface="Roboto"/>
              <a:cs typeface="Roboto"/>
              <a:sym typeface="Roboto"/>
            </a:endParaRPr>
          </a:p>
        </p:txBody>
      </p:sp>
      <p:pic>
        <p:nvPicPr>
          <p:cNvPr id="2373" name="Google Shape;2373;p137"/>
          <p:cNvPicPr preferRelativeResize="0"/>
          <p:nvPr/>
        </p:nvPicPr>
        <p:blipFill>
          <a:blip r:embed="rId3">
            <a:alphaModFix/>
          </a:blip>
          <a:stretch>
            <a:fillRect/>
          </a:stretch>
        </p:blipFill>
        <p:spPr>
          <a:xfrm>
            <a:off x="430575" y="2365925"/>
            <a:ext cx="8282849" cy="31888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377"/>
        <p:cNvGrpSpPr/>
        <p:nvPr/>
      </p:nvGrpSpPr>
      <p:grpSpPr>
        <a:xfrm>
          <a:off x="0" y="0"/>
          <a:ext cx="0" cy="0"/>
          <a:chOff x="0" y="0"/>
          <a:chExt cx="0" cy="0"/>
        </a:xfrm>
      </p:grpSpPr>
      <p:sp>
        <p:nvSpPr>
          <p:cNvPr id="2378" name="Google Shape;2378;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Types of Logs</a:t>
            </a:r>
            <a:endParaRPr/>
          </a:p>
        </p:txBody>
      </p:sp>
      <p:sp>
        <p:nvSpPr>
          <p:cNvPr id="2379" name="Google Shape;2379;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Security device logs</a:t>
            </a:r>
            <a:r>
              <a:rPr lang="en"/>
              <a:t> are created on devices such as </a:t>
            </a:r>
            <a:br>
              <a:rPr lang="en"/>
            </a:br>
            <a:r>
              <a:rPr lang="en"/>
              <a:t>IDS/IPS, firewalls, endpoint devices, and honeypots.</a:t>
            </a:r>
            <a:endParaRPr/>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380" name="Google Shape;2380;p138"/>
          <p:cNvPicPr preferRelativeResize="0"/>
          <p:nvPr/>
        </p:nvPicPr>
        <p:blipFill>
          <a:blip r:embed="rId3">
            <a:alphaModFix/>
          </a:blip>
          <a:stretch>
            <a:fillRect/>
          </a:stretch>
        </p:blipFill>
        <p:spPr>
          <a:xfrm>
            <a:off x="4725500" y="903037"/>
            <a:ext cx="4197573" cy="3925364"/>
          </a:xfrm>
          <a:prstGeom prst="rect">
            <a:avLst/>
          </a:prstGeom>
          <a:noFill/>
          <a:ln>
            <a:noFill/>
          </a:ln>
        </p:spPr>
      </p:pic>
      <p:sp>
        <p:nvSpPr>
          <p:cNvPr id="2381" name="Google Shape;2381;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
        <p:nvSpPr>
          <p:cNvPr id="2382" name="Google Shape;2382;p138"/>
          <p:cNvSpPr txBox="1">
            <a:spLocks noGrp="1"/>
          </p:cNvSpPr>
          <p:nvPr>
            <p:ph type="subTitle" idx="1"/>
          </p:nvPr>
        </p:nvSpPr>
        <p:spPr>
          <a:xfrm>
            <a:off x="457200" y="2140950"/>
            <a:ext cx="3928800" cy="1170600"/>
          </a:xfrm>
          <a:prstGeom prst="rect">
            <a:avLst/>
          </a:prstGeom>
          <a:solidFill>
            <a:srgbClr val="FFFFFF">
              <a:alpha val="50840"/>
            </a:srgbClr>
          </a:solidFill>
          <a:ln w="9525" cap="flat" cmpd="sng">
            <a:solidFill>
              <a:srgbClr val="CC4125"/>
            </a:solidFill>
            <a:prstDash val="solid"/>
            <a:round/>
            <a:headEnd type="none" w="sm" len="sm"/>
            <a:tailEnd type="none" w="sm" len="sm"/>
          </a:ln>
        </p:spPr>
        <p:txBody>
          <a:bodyPr spcFirstLastPara="1" wrap="square" lIns="182875" tIns="91425" rIns="182875" bIns="18287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dirty="0">
                <a:solidFill>
                  <a:srgbClr val="CC4125"/>
                </a:solidFill>
                <a:latin typeface="Roboto"/>
                <a:ea typeface="Roboto"/>
                <a:cs typeface="Roboto"/>
                <a:sym typeface="Roboto"/>
              </a:rPr>
              <a:t>Endpoint events</a:t>
            </a:r>
            <a:endParaRPr sz="1600" b="1" dirty="0">
              <a:solidFill>
                <a:srgbClr val="CC4125"/>
              </a:solidFill>
              <a:latin typeface="Roboto"/>
              <a:ea typeface="Roboto"/>
              <a:cs typeface="Roboto"/>
              <a:sym typeface="Roboto"/>
            </a:endParaRPr>
          </a:p>
          <a:p>
            <a:pPr marL="0" lvl="0" indent="0" algn="l" rtl="0">
              <a:lnSpc>
                <a:spcPct val="100000"/>
              </a:lnSpc>
              <a:spcBef>
                <a:spcPts val="300"/>
              </a:spcBef>
              <a:spcAft>
                <a:spcPts val="300"/>
              </a:spcAft>
              <a:buNone/>
            </a:pPr>
            <a:r>
              <a:rPr lang="en" sz="1400" dirty="0">
                <a:latin typeface="Roboto"/>
                <a:ea typeface="Roboto"/>
                <a:cs typeface="Roboto"/>
                <a:sym typeface="Roboto"/>
              </a:rPr>
              <a:t>Such as a user accidentally downloading malware onto their laptop from a phishing email.</a:t>
            </a:r>
            <a:endParaRPr sz="1400" dirty="0">
              <a:latin typeface="Roboto"/>
              <a:ea typeface="Roboto"/>
              <a:cs typeface="Roboto"/>
              <a:sym typeface="Roboto"/>
            </a:endParaRPr>
          </a:p>
        </p:txBody>
      </p:sp>
      <p:sp>
        <p:nvSpPr>
          <p:cNvPr id="2383" name="Google Shape;2383;p138"/>
          <p:cNvSpPr txBox="1">
            <a:spLocks noGrp="1"/>
          </p:cNvSpPr>
          <p:nvPr>
            <p:ph type="body" idx="3"/>
          </p:nvPr>
        </p:nvSpPr>
        <p:spPr>
          <a:xfrm>
            <a:off x="0" y="1607250"/>
            <a:ext cx="4069800" cy="53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Clr>
                <a:schemeClr val="dk1"/>
              </a:buClr>
              <a:buSzPts val="1100"/>
              <a:buFont typeface="Arial"/>
              <a:buNone/>
            </a:pPr>
            <a:r>
              <a:rPr lang="en">
                <a:latin typeface="Roboto Medium"/>
                <a:ea typeface="Roboto Medium"/>
                <a:cs typeface="Roboto Medium"/>
                <a:sym typeface="Roboto Medium"/>
              </a:rPr>
              <a:t>Security events that can be identified by these logs include:</a:t>
            </a:r>
            <a:endParaRPr>
              <a:latin typeface="Roboto Medium"/>
              <a:ea typeface="Roboto Medium"/>
              <a:cs typeface="Roboto Medium"/>
              <a:sym typeface="Roboto Medium"/>
            </a:endParaRPr>
          </a:p>
        </p:txBody>
      </p:sp>
      <p:sp>
        <p:nvSpPr>
          <p:cNvPr id="2384" name="Google Shape;2384;p138"/>
          <p:cNvSpPr txBox="1">
            <a:spLocks noGrp="1"/>
          </p:cNvSpPr>
          <p:nvPr>
            <p:ph type="subTitle" idx="2"/>
          </p:nvPr>
        </p:nvSpPr>
        <p:spPr>
          <a:xfrm>
            <a:off x="457200" y="3476225"/>
            <a:ext cx="3928800" cy="1170600"/>
          </a:xfrm>
          <a:prstGeom prst="rect">
            <a:avLst/>
          </a:prstGeom>
          <a:solidFill>
            <a:srgbClr val="FFFFFF">
              <a:alpha val="50840"/>
            </a:srgbClr>
          </a:solidFill>
          <a:ln w="9525" cap="flat" cmpd="sng">
            <a:solidFill>
              <a:srgbClr val="CC4125"/>
            </a:solidFill>
            <a:prstDash val="solid"/>
            <a:round/>
            <a:headEnd type="none" w="sm" len="sm"/>
            <a:tailEnd type="none" w="sm" len="sm"/>
          </a:ln>
        </p:spPr>
        <p:txBody>
          <a:bodyPr spcFirstLastPara="1" wrap="square" lIns="182875" tIns="91425" rIns="182875" bIns="18287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dirty="0">
                <a:solidFill>
                  <a:srgbClr val="CC4125"/>
                </a:solidFill>
                <a:latin typeface="Roboto"/>
                <a:ea typeface="Roboto"/>
                <a:cs typeface="Roboto"/>
                <a:sym typeface="Roboto"/>
              </a:rPr>
              <a:t>IDS signature events</a:t>
            </a:r>
            <a:endParaRPr sz="1600" b="1" dirty="0">
              <a:solidFill>
                <a:srgbClr val="CC4125"/>
              </a:solidFill>
              <a:latin typeface="Roboto"/>
              <a:ea typeface="Roboto"/>
              <a:cs typeface="Roboto"/>
              <a:sym typeface="Roboto"/>
            </a:endParaRPr>
          </a:p>
          <a:p>
            <a:pPr marL="0" lvl="0" indent="0" algn="l" rtl="0">
              <a:lnSpc>
                <a:spcPct val="100000"/>
              </a:lnSpc>
              <a:spcBef>
                <a:spcPts val="300"/>
              </a:spcBef>
              <a:spcAft>
                <a:spcPts val="300"/>
              </a:spcAft>
              <a:buNone/>
            </a:pPr>
            <a:r>
              <a:rPr lang="en" sz="1400" dirty="0">
                <a:latin typeface="Roboto"/>
                <a:ea typeface="Roboto"/>
                <a:cs typeface="Roboto"/>
                <a:sym typeface="Roboto"/>
              </a:rPr>
              <a:t>Such as a packet with an illegal TCP flag combination being identified by an IDS.</a:t>
            </a:r>
            <a:endParaRPr sz="1400" dirty="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388"/>
        <p:cNvGrpSpPr/>
        <p:nvPr/>
      </p:nvGrpSpPr>
      <p:grpSpPr>
        <a:xfrm>
          <a:off x="0" y="0"/>
          <a:ext cx="0" cy="0"/>
          <a:chOff x="0" y="0"/>
          <a:chExt cx="0" cy="0"/>
        </a:xfrm>
      </p:grpSpPr>
      <p:sp>
        <p:nvSpPr>
          <p:cNvPr id="2389" name="Google Shape;2389;p139"/>
          <p:cNvSpPr/>
          <p:nvPr/>
        </p:nvSpPr>
        <p:spPr>
          <a:xfrm>
            <a:off x="128800" y="4726300"/>
            <a:ext cx="9015300" cy="329400"/>
          </a:xfrm>
          <a:prstGeom prst="rect">
            <a:avLst/>
          </a:prstGeom>
          <a:solidFill>
            <a:srgbClr val="DAF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0" name="Google Shape;2390;p139"/>
          <p:cNvPicPr preferRelativeResize="0"/>
          <p:nvPr/>
        </p:nvPicPr>
        <p:blipFill>
          <a:blip r:embed="rId3">
            <a:alphaModFix amt="72000"/>
          </a:blip>
          <a:stretch>
            <a:fillRect/>
          </a:stretch>
        </p:blipFill>
        <p:spPr>
          <a:xfrm>
            <a:off x="0" y="1471425"/>
            <a:ext cx="9144000" cy="3672030"/>
          </a:xfrm>
          <a:prstGeom prst="rect">
            <a:avLst/>
          </a:prstGeom>
          <a:noFill/>
          <a:ln>
            <a:noFill/>
          </a:ln>
        </p:spPr>
      </p:pic>
      <p:sp>
        <p:nvSpPr>
          <p:cNvPr id="2391" name="Google Shape;2391;p139"/>
          <p:cNvSpPr/>
          <p:nvPr/>
        </p:nvSpPr>
        <p:spPr>
          <a:xfrm>
            <a:off x="-20400" y="796325"/>
            <a:ext cx="9168600" cy="4146900"/>
          </a:xfrm>
          <a:prstGeom prst="rect">
            <a:avLst/>
          </a:prstGeom>
          <a:gradFill>
            <a:gsLst>
              <a:gs pos="0">
                <a:srgbClr val="DAF090"/>
              </a:gs>
              <a:gs pos="25000">
                <a:srgbClr val="DAF09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Logs</a:t>
            </a:r>
            <a:endParaRPr/>
          </a:p>
        </p:txBody>
      </p:sp>
      <p:sp>
        <p:nvSpPr>
          <p:cNvPr id="2393" name="Google Shape;2393;p139"/>
          <p:cNvSpPr txBox="1">
            <a:spLocks noGrp="1"/>
          </p:cNvSpPr>
          <p:nvPr>
            <p:ph type="subTitle" idx="1"/>
          </p:nvPr>
        </p:nvSpPr>
        <p:spPr>
          <a:xfrm>
            <a:off x="0" y="675975"/>
            <a:ext cx="9306600" cy="905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While this is not a complete list of all the possible logs that security professionals use, students should be familiar with these types of logs and the types of security events they can help identify.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14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2399" name="Google Shape;2399;p14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What is this Log?</a:t>
            </a:r>
            <a:endParaRPr>
              <a:latin typeface="Roboto Light"/>
              <a:ea typeface="Roboto Light"/>
              <a:cs typeface="Roboto Light"/>
              <a:sym typeface="Roboto Light"/>
            </a:endParaRPr>
          </a:p>
          <a:p>
            <a:pPr marL="0" lvl="0" indent="0" algn="l" rtl="0">
              <a:lnSpc>
                <a:spcPct val="115000"/>
              </a:lnSpc>
              <a:spcBef>
                <a:spcPts val="800"/>
              </a:spcBef>
              <a:spcAft>
                <a:spcPts val="1200"/>
              </a:spcAft>
              <a:buNone/>
            </a:pPr>
            <a:r>
              <a:rPr lang="en" sz="2000">
                <a:latin typeface="Roboto Light"/>
                <a:ea typeface="Roboto Light"/>
                <a:cs typeface="Roboto Light"/>
                <a:sym typeface="Roboto Light"/>
              </a:rPr>
              <a:t>In this activity, you will analyze and categorize various log types.</a:t>
            </a:r>
            <a:endParaRPr>
              <a:latin typeface="Roboto Light"/>
              <a:ea typeface="Roboto Light"/>
              <a:cs typeface="Roboto Light"/>
              <a:sym typeface="Roboto Light"/>
            </a:endParaRPr>
          </a:p>
        </p:txBody>
      </p:sp>
      <p:sp>
        <p:nvSpPr>
          <p:cNvPr id="2400" name="Google Shape;2400;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sp>
        <p:nvSpPr>
          <p:cNvPr id="2405" name="Google Shape;2405;p1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pic>
        <p:nvPicPr>
          <p:cNvPr id="2410" name="Google Shape;2410;p142"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
        <p:nvSpPr>
          <p:cNvPr id="2411" name="Google Shape;2411;p1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4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 Aggregation </a:t>
            </a:r>
            <a:br>
              <a:rPr lang="en"/>
            </a:br>
            <a:r>
              <a:rPr lang="en"/>
              <a:t>and Normalization</a:t>
            </a:r>
            <a:endParaRPr/>
          </a:p>
        </p:txBody>
      </p:sp>
      <p:sp>
        <p:nvSpPr>
          <p:cNvPr id="2417" name="Google Shape;2417;p1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421"/>
        <p:cNvGrpSpPr/>
        <p:nvPr/>
      </p:nvGrpSpPr>
      <p:grpSpPr>
        <a:xfrm>
          <a:off x="0" y="0"/>
          <a:ext cx="0" cy="0"/>
          <a:chOff x="0" y="0"/>
          <a:chExt cx="0" cy="0"/>
        </a:xfrm>
      </p:grpSpPr>
      <p:sp>
        <p:nvSpPr>
          <p:cNvPr id="2422" name="Google Shape;2422;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Whole Lotta Logs</a:t>
            </a:r>
            <a:endParaRPr/>
          </a:p>
        </p:txBody>
      </p:sp>
      <p:sp>
        <p:nvSpPr>
          <p:cNvPr id="2423" name="Google Shape;2423;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 amount of incoming logs from various sources can be overwhelming.</a:t>
            </a:r>
            <a:endParaRPr/>
          </a:p>
          <a:p>
            <a:pPr marL="0" lvl="0" indent="0" algn="l" rtl="0">
              <a:spcBef>
                <a:spcPts val="0"/>
              </a:spcBef>
              <a:spcAft>
                <a:spcPts val="0"/>
              </a:spcAft>
              <a:buNone/>
            </a:pPr>
            <a:endParaRPr/>
          </a:p>
        </p:txBody>
      </p:sp>
      <p:sp>
        <p:nvSpPr>
          <p:cNvPr id="2424" name="Google Shape;2424;p144"/>
          <p:cNvSpPr txBox="1">
            <a:spLocks noGrp="1"/>
          </p:cNvSpPr>
          <p:nvPr>
            <p:ph type="body" idx="3"/>
          </p:nvPr>
        </p:nvSpPr>
        <p:spPr>
          <a:xfrm>
            <a:off x="175" y="1811925"/>
            <a:ext cx="7419600" cy="788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a:t>if a business wants to monitor suspicious logins on their Linux servers, </a:t>
            </a:r>
            <a:br>
              <a:rPr lang="en"/>
            </a:br>
            <a:r>
              <a:rPr lang="en"/>
              <a:t>they may have to monitor a variety of Linux servers and distributions.</a:t>
            </a:r>
            <a:endParaRPr/>
          </a:p>
          <a:p>
            <a:pPr marL="0" lvl="0" indent="0" algn="l" rtl="0">
              <a:spcBef>
                <a:spcPts val="800"/>
              </a:spcBef>
              <a:spcAft>
                <a:spcPts val="800"/>
              </a:spcAft>
              <a:buClr>
                <a:schemeClr val="dk1"/>
              </a:buClr>
              <a:buSzPts val="1100"/>
              <a:buFont typeface="Arial"/>
              <a:buNone/>
            </a:pPr>
            <a:r>
              <a:rPr lang="en"/>
              <a:t>They’d want to identify all the Linux server logs they have </a:t>
            </a:r>
            <a:br>
              <a:rPr lang="en"/>
            </a:br>
            <a:r>
              <a:rPr lang="en"/>
              <a:t>available and </a:t>
            </a:r>
            <a:r>
              <a:rPr lang="en" b="1"/>
              <a:t>aggregate</a:t>
            </a:r>
            <a:r>
              <a:rPr lang="en"/>
              <a:t> them into a single destination and format.</a:t>
            </a:r>
            <a:endParaRPr/>
          </a:p>
        </p:txBody>
      </p:sp>
      <p:sp>
        <p:nvSpPr>
          <p:cNvPr id="2425" name="Google Shape;2425;p1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
        <p:nvSpPr>
          <p:cNvPr id="2426" name="Google Shape;2426;p144"/>
          <p:cNvSpPr/>
          <p:nvPr/>
        </p:nvSpPr>
        <p:spPr>
          <a:xfrm>
            <a:off x="444713" y="1297288"/>
            <a:ext cx="1216500" cy="369000"/>
          </a:xfrm>
          <a:prstGeom prst="roundRect">
            <a:avLst>
              <a:gd name="adj" fmla="val 16667"/>
            </a:avLst>
          </a:prstGeom>
          <a:solidFill>
            <a:srgbClr val="EF6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For example</a:t>
            </a:r>
            <a:endParaRPr b="1">
              <a:solidFill>
                <a:srgbClr val="FFFFFF"/>
              </a:solidFill>
            </a:endParaRPr>
          </a:p>
        </p:txBody>
      </p:sp>
      <p:sp>
        <p:nvSpPr>
          <p:cNvPr id="2427" name="Google Shape;2427;p144"/>
          <p:cNvSpPr/>
          <p:nvPr/>
        </p:nvSpPr>
        <p:spPr>
          <a:xfrm>
            <a:off x="191025" y="4835300"/>
            <a:ext cx="8787000" cy="105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8" name="Google Shape;2428;p144"/>
          <p:cNvPicPr preferRelativeResize="0"/>
          <p:nvPr/>
        </p:nvPicPr>
        <p:blipFill>
          <a:blip r:embed="rId3">
            <a:alphaModFix/>
          </a:blip>
          <a:stretch>
            <a:fillRect/>
          </a:stretch>
        </p:blipFill>
        <p:spPr>
          <a:xfrm>
            <a:off x="1940724" y="2313950"/>
            <a:ext cx="7203274" cy="28295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145"/>
          <p:cNvSpPr txBox="1">
            <a:spLocks noGrp="1"/>
          </p:cNvSpPr>
          <p:nvPr>
            <p:ph type="title"/>
          </p:nvPr>
        </p:nvSpPr>
        <p:spPr>
          <a:xfrm>
            <a:off x="2483325" y="1745475"/>
            <a:ext cx="5945700" cy="1391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700" b="1">
                <a:latin typeface="Roboto"/>
                <a:ea typeface="Roboto"/>
                <a:cs typeface="Roboto"/>
                <a:sym typeface="Roboto"/>
              </a:rPr>
              <a:t>Log aggregation</a:t>
            </a:r>
            <a:r>
              <a:rPr lang="en" sz="2700">
                <a:latin typeface="Roboto"/>
                <a:ea typeface="Roboto"/>
                <a:cs typeface="Roboto"/>
                <a:sym typeface="Roboto"/>
              </a:rPr>
              <a:t> </a:t>
            </a:r>
            <a:r>
              <a:rPr lang="en" sz="2700">
                <a:latin typeface="Roboto Light"/>
                <a:ea typeface="Roboto Light"/>
                <a:cs typeface="Roboto Light"/>
                <a:sym typeface="Roboto Light"/>
              </a:rPr>
              <a:t>is the identification and collection of logs from multiple computing sources.</a:t>
            </a:r>
            <a:endParaRPr sz="2700"/>
          </a:p>
        </p:txBody>
      </p:sp>
      <p:pic>
        <p:nvPicPr>
          <p:cNvPr id="2434" name="Google Shape;2434;p145"/>
          <p:cNvPicPr preferRelativeResize="0"/>
          <p:nvPr/>
        </p:nvPicPr>
        <p:blipFill>
          <a:blip r:embed="rId3">
            <a:alphaModFix/>
          </a:blip>
          <a:stretch>
            <a:fillRect/>
          </a:stretch>
        </p:blipFill>
        <p:spPr>
          <a:xfrm>
            <a:off x="1096775" y="1925752"/>
            <a:ext cx="1049850" cy="1535976"/>
          </a:xfrm>
          <a:prstGeom prst="rect">
            <a:avLst/>
          </a:prstGeom>
          <a:noFill/>
          <a:ln>
            <a:noFill/>
          </a:ln>
        </p:spPr>
      </p:pic>
      <p:sp>
        <p:nvSpPr>
          <p:cNvPr id="2435" name="Google Shape;2435;p1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FE1F9"/>
        </a:solidFill>
        <a:effectLst/>
      </p:bgPr>
    </p:bg>
    <p:spTree>
      <p:nvGrpSpPr>
        <p:cNvPr id="1" name="Shape 2072"/>
        <p:cNvGrpSpPr/>
        <p:nvPr/>
      </p:nvGrpSpPr>
      <p:grpSpPr>
        <a:xfrm>
          <a:off x="0" y="0"/>
          <a:ext cx="0" cy="0"/>
          <a:chOff x="0" y="0"/>
          <a:chExt cx="0" cy="0"/>
        </a:xfrm>
      </p:grpSpPr>
      <p:sp>
        <p:nvSpPr>
          <p:cNvPr id="2073" name="Google Shape;2073;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This Week...</a:t>
            </a:r>
            <a:endParaRPr/>
          </a:p>
        </p:txBody>
      </p:sp>
      <p:sp>
        <p:nvSpPr>
          <p:cNvPr id="2074" name="Google Shape;2074;p110"/>
          <p:cNvSpPr txBox="1">
            <a:spLocks noGrp="1"/>
          </p:cNvSpPr>
          <p:nvPr>
            <p:ph type="subTitle" idx="1"/>
          </p:nvPr>
        </p:nvSpPr>
        <p:spPr>
          <a:xfrm>
            <a:off x="0" y="675975"/>
            <a:ext cx="4614000" cy="1299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Organizations must constantly determine whether the confidentiality, integrity, and availability of their data are being compromised.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75" name="Google Shape;2075;p110"/>
          <p:cNvSpPr txBox="1">
            <a:spLocks noGrp="1"/>
          </p:cNvSpPr>
          <p:nvPr>
            <p:ph type="body" idx="3"/>
          </p:nvPr>
        </p:nvSpPr>
        <p:spPr>
          <a:xfrm>
            <a:off x="0" y="2771300"/>
            <a:ext cx="3850500" cy="1493400"/>
          </a:xfrm>
          <a:prstGeom prst="rect">
            <a:avLst/>
          </a:prstGeom>
        </p:spPr>
        <p:txBody>
          <a:bodyPr spcFirstLastPara="1" wrap="square" lIns="457200" tIns="182875" rIns="182875" bIns="91425" anchor="t" anchorCtr="0">
            <a:noAutofit/>
          </a:bodyPr>
          <a:lstStyle/>
          <a:p>
            <a:pPr marL="0" lvl="0" indent="0" algn="l" rtl="0">
              <a:lnSpc>
                <a:spcPct val="115000"/>
              </a:lnSpc>
              <a:spcBef>
                <a:spcPts val="0"/>
              </a:spcBef>
              <a:spcAft>
                <a:spcPts val="0"/>
              </a:spcAft>
              <a:buNone/>
            </a:pPr>
            <a:r>
              <a:rPr lang="en"/>
              <a:t>If an attacker were attempting to brute force their way into an an online auction company's admin website to steal information, the company would need </a:t>
            </a:r>
            <a:br>
              <a:rPr lang="en"/>
            </a:br>
            <a:r>
              <a:rPr lang="en"/>
              <a:t>to identify the activity before sensitive data and confidentiality were breached.</a:t>
            </a:r>
            <a:endParaRPr/>
          </a:p>
        </p:txBody>
      </p:sp>
      <p:sp>
        <p:nvSpPr>
          <p:cNvPr id="2076" name="Google Shape;2076;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cxnSp>
        <p:nvCxnSpPr>
          <p:cNvPr id="2077" name="Google Shape;2077;p1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78" name="Google Shape;2078;p110"/>
          <p:cNvPicPr preferRelativeResize="0"/>
          <p:nvPr/>
        </p:nvPicPr>
        <p:blipFill>
          <a:blip r:embed="rId3">
            <a:alphaModFix/>
          </a:blip>
          <a:stretch>
            <a:fillRect/>
          </a:stretch>
        </p:blipFill>
        <p:spPr>
          <a:xfrm>
            <a:off x="4302000" y="176150"/>
            <a:ext cx="3983725" cy="4630375"/>
          </a:xfrm>
          <a:prstGeom prst="rect">
            <a:avLst/>
          </a:prstGeom>
          <a:noFill/>
          <a:ln>
            <a:noFill/>
          </a:ln>
        </p:spPr>
      </p:pic>
      <p:sp>
        <p:nvSpPr>
          <p:cNvPr id="2079" name="Google Shape;2079;p110"/>
          <p:cNvSpPr/>
          <p:nvPr/>
        </p:nvSpPr>
        <p:spPr>
          <a:xfrm>
            <a:off x="457200" y="2481150"/>
            <a:ext cx="1216500" cy="369000"/>
          </a:xfrm>
          <a:prstGeom prst="roundRect">
            <a:avLst>
              <a:gd name="adj" fmla="val 16667"/>
            </a:avLst>
          </a:prstGeom>
          <a:solidFill>
            <a:srgbClr val="42A9D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Roboto"/>
                <a:ea typeface="Roboto"/>
                <a:cs typeface="Roboto"/>
                <a:sym typeface="Roboto"/>
              </a:rPr>
              <a:t>For example</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1DADF"/>
        </a:solidFill>
        <a:effectLst/>
      </p:bgPr>
    </p:bg>
    <p:spTree>
      <p:nvGrpSpPr>
        <p:cNvPr id="1" name="Shape 2439"/>
        <p:cNvGrpSpPr/>
        <p:nvPr/>
      </p:nvGrpSpPr>
      <p:grpSpPr>
        <a:xfrm>
          <a:off x="0" y="0"/>
          <a:ext cx="0" cy="0"/>
          <a:chOff x="0" y="0"/>
          <a:chExt cx="0" cy="0"/>
        </a:xfrm>
      </p:grpSpPr>
      <p:sp>
        <p:nvSpPr>
          <p:cNvPr id="2440" name="Google Shape;2440;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Log Aggregation</a:t>
            </a:r>
            <a:endParaRPr/>
          </a:p>
        </p:txBody>
      </p:sp>
      <p:sp>
        <p:nvSpPr>
          <p:cNvPr id="2441" name="Google Shape;2441;p146"/>
          <p:cNvSpPr txBox="1">
            <a:spLocks noGrp="1"/>
          </p:cNvSpPr>
          <p:nvPr>
            <p:ph type="subTitle" idx="1"/>
          </p:nvPr>
        </p:nvSpPr>
        <p:spPr>
          <a:xfrm>
            <a:off x="0" y="675975"/>
            <a:ext cx="9144000" cy="364800"/>
          </a:xfrm>
          <a:prstGeom prst="rect">
            <a:avLst/>
          </a:prstGeom>
        </p:spPr>
        <p:txBody>
          <a:bodyPr spcFirstLastPara="1" wrap="square" lIns="457200" tIns="91425" rIns="18287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Logs from different sources, even if they are logging similar data, are often created in different formats.</a:t>
            </a:r>
            <a:endParaRPr/>
          </a:p>
        </p:txBody>
      </p:sp>
      <p:sp>
        <p:nvSpPr>
          <p:cNvPr id="2442" name="Google Shape;2442;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sp>
        <p:nvSpPr>
          <p:cNvPr id="2443" name="Google Shape;2443;p146"/>
          <p:cNvSpPr/>
          <p:nvPr/>
        </p:nvSpPr>
        <p:spPr>
          <a:xfrm>
            <a:off x="456538" y="1994650"/>
            <a:ext cx="8453400" cy="685200"/>
          </a:xfrm>
          <a:prstGeom prst="roundRect">
            <a:avLst>
              <a:gd name="adj" fmla="val 1036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latin typeface="Inconsolata"/>
                <a:ea typeface="Inconsolata"/>
                <a:cs typeface="Inconsolata"/>
                <a:sym typeface="Inconsolata"/>
              </a:rPr>
              <a:t>User TJones Successfully Authenticated to 10.182.12.35 from client 43.10.8.22</a:t>
            </a:r>
            <a:endParaRPr sz="1600">
              <a:latin typeface="Inconsolata"/>
              <a:ea typeface="Inconsolata"/>
              <a:cs typeface="Inconsolata"/>
              <a:sym typeface="Inconsolata"/>
            </a:endParaRPr>
          </a:p>
        </p:txBody>
      </p:sp>
      <p:sp>
        <p:nvSpPr>
          <p:cNvPr id="2444" name="Google Shape;2444;p146"/>
          <p:cNvSpPr txBox="1">
            <a:spLocks noGrp="1"/>
          </p:cNvSpPr>
          <p:nvPr>
            <p:ph type="body" idx="3"/>
          </p:nvPr>
        </p:nvSpPr>
        <p:spPr>
          <a:xfrm>
            <a:off x="-24600" y="2053644"/>
            <a:ext cx="9168600" cy="253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b="1" dirty="0"/>
              <a:t>Log 1:</a:t>
            </a:r>
            <a:endParaRPr dirty="0"/>
          </a:p>
        </p:txBody>
      </p:sp>
      <p:sp>
        <p:nvSpPr>
          <p:cNvPr id="2445" name="Google Shape;2445;p146"/>
          <p:cNvSpPr/>
          <p:nvPr/>
        </p:nvSpPr>
        <p:spPr>
          <a:xfrm>
            <a:off x="456538" y="3287175"/>
            <a:ext cx="8453400" cy="685200"/>
          </a:xfrm>
          <a:prstGeom prst="roundRect">
            <a:avLst>
              <a:gd name="adj" fmla="val 1036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latin typeface="Inconsolata"/>
                <a:ea typeface="Inconsolata"/>
                <a:cs typeface="Inconsolata"/>
                <a:sym typeface="Inconsolata"/>
              </a:rPr>
              <a:t>43.182.12.35 New Client Connection 84.10.8.22 on account: PSmith: Success</a:t>
            </a:r>
            <a:endParaRPr sz="1600">
              <a:latin typeface="Inconsolata"/>
              <a:ea typeface="Inconsolata"/>
              <a:cs typeface="Inconsolata"/>
              <a:sym typeface="Inconsolata"/>
            </a:endParaRPr>
          </a:p>
        </p:txBody>
      </p:sp>
      <p:sp>
        <p:nvSpPr>
          <p:cNvPr id="2446" name="Google Shape;2446;p146"/>
          <p:cNvSpPr txBox="1">
            <a:spLocks noGrp="1"/>
          </p:cNvSpPr>
          <p:nvPr>
            <p:ph type="body" idx="3"/>
          </p:nvPr>
        </p:nvSpPr>
        <p:spPr>
          <a:xfrm>
            <a:off x="-12300" y="3287175"/>
            <a:ext cx="9168600" cy="253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b="1" dirty="0"/>
              <a:t>Log 2:</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1DADF"/>
        </a:solidFill>
        <a:effectLst/>
      </p:bgPr>
    </p:bg>
    <p:spTree>
      <p:nvGrpSpPr>
        <p:cNvPr id="1" name="Shape 2450"/>
        <p:cNvGrpSpPr/>
        <p:nvPr/>
      </p:nvGrpSpPr>
      <p:grpSpPr>
        <a:xfrm>
          <a:off x="0" y="0"/>
          <a:ext cx="0" cy="0"/>
          <a:chOff x="0" y="0"/>
          <a:chExt cx="0" cy="0"/>
        </a:xfrm>
      </p:grpSpPr>
      <p:sp>
        <p:nvSpPr>
          <p:cNvPr id="2451" name="Google Shape;2451;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Log Parsing</a:t>
            </a:r>
            <a:endParaRPr/>
          </a:p>
        </p:txBody>
      </p:sp>
      <p:sp>
        <p:nvSpPr>
          <p:cNvPr id="2452" name="Google Shape;2452;p147"/>
          <p:cNvSpPr txBox="1">
            <a:spLocks noGrp="1"/>
          </p:cNvSpPr>
          <p:nvPr>
            <p:ph type="subTitle" idx="1"/>
          </p:nvPr>
        </p:nvSpPr>
        <p:spPr>
          <a:xfrm>
            <a:off x="0" y="675975"/>
            <a:ext cx="9144000" cy="364800"/>
          </a:xfrm>
          <a:prstGeom prst="rect">
            <a:avLst/>
          </a:prstGeom>
        </p:spPr>
        <p:txBody>
          <a:bodyPr spcFirstLastPara="1" wrap="square" lIns="457200" tIns="91425" rIns="18287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Log parsing</a:t>
            </a:r>
            <a:r>
              <a:rPr lang="en">
                <a:solidFill>
                  <a:schemeClr val="dk1"/>
                </a:solidFill>
              </a:rPr>
              <a:t> is the process of converting the single string of data and into structured data.</a:t>
            </a:r>
            <a:endParaRPr/>
          </a:p>
        </p:txBody>
      </p:sp>
      <p:sp>
        <p:nvSpPr>
          <p:cNvPr id="2453" name="Google Shape;2453;p1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
        <p:nvSpPr>
          <p:cNvPr id="2454" name="Google Shape;2454;p147"/>
          <p:cNvSpPr/>
          <p:nvPr/>
        </p:nvSpPr>
        <p:spPr>
          <a:xfrm>
            <a:off x="456538" y="1994650"/>
            <a:ext cx="8453400" cy="685200"/>
          </a:xfrm>
          <a:prstGeom prst="roundRect">
            <a:avLst>
              <a:gd name="adj" fmla="val 1036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Inconsolata"/>
                <a:ea typeface="Inconsolata"/>
                <a:cs typeface="Inconsolata"/>
                <a:sym typeface="Inconsolata"/>
              </a:rPr>
              <a:t>User | TJones | Successfully Authenticated | to | 10.182.12.35 | from client | 43.10.8.22</a:t>
            </a:r>
            <a:endParaRPr>
              <a:latin typeface="Inconsolata"/>
              <a:ea typeface="Inconsolata"/>
              <a:cs typeface="Inconsolata"/>
              <a:sym typeface="Inconsolata"/>
            </a:endParaRPr>
          </a:p>
        </p:txBody>
      </p:sp>
      <p:sp>
        <p:nvSpPr>
          <p:cNvPr id="2455" name="Google Shape;2455;p147"/>
          <p:cNvSpPr txBox="1">
            <a:spLocks noGrp="1"/>
          </p:cNvSpPr>
          <p:nvPr>
            <p:ph type="body" idx="3"/>
          </p:nvPr>
        </p:nvSpPr>
        <p:spPr>
          <a:xfrm>
            <a:off x="0" y="2025600"/>
            <a:ext cx="9168600" cy="253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b="1" dirty="0"/>
              <a:t>Log 1:</a:t>
            </a:r>
            <a:endParaRPr dirty="0"/>
          </a:p>
        </p:txBody>
      </p:sp>
      <p:sp>
        <p:nvSpPr>
          <p:cNvPr id="2456" name="Google Shape;2456;p147"/>
          <p:cNvSpPr/>
          <p:nvPr/>
        </p:nvSpPr>
        <p:spPr>
          <a:xfrm>
            <a:off x="456538" y="3287175"/>
            <a:ext cx="8453400" cy="685200"/>
          </a:xfrm>
          <a:prstGeom prst="roundRect">
            <a:avLst>
              <a:gd name="adj" fmla="val 1036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latin typeface="Inconsolata"/>
                <a:ea typeface="Inconsolata"/>
                <a:cs typeface="Inconsolata"/>
                <a:sym typeface="Inconsolata"/>
              </a:rPr>
              <a:t>43.182.12.35 | New Client Connection | 84.10.8.22 | on account: | PSmith | : Success</a:t>
            </a:r>
            <a:endParaRPr>
              <a:latin typeface="Inconsolata"/>
              <a:ea typeface="Inconsolata"/>
              <a:cs typeface="Inconsolata"/>
              <a:sym typeface="Inconsolata"/>
            </a:endParaRPr>
          </a:p>
        </p:txBody>
      </p:sp>
      <p:sp>
        <p:nvSpPr>
          <p:cNvPr id="2457" name="Google Shape;2457;p147"/>
          <p:cNvSpPr txBox="1">
            <a:spLocks noGrp="1"/>
          </p:cNvSpPr>
          <p:nvPr>
            <p:ph type="body" idx="3"/>
          </p:nvPr>
        </p:nvSpPr>
        <p:spPr>
          <a:xfrm>
            <a:off x="-24600" y="3267131"/>
            <a:ext cx="9168600" cy="253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b="1" dirty="0"/>
              <a:t>Log 2:</a:t>
            </a:r>
            <a:endParaRPr dirty="0"/>
          </a:p>
        </p:txBody>
      </p:sp>
      <p:sp>
        <p:nvSpPr>
          <p:cNvPr id="2458" name="Google Shape;2458;p147"/>
          <p:cNvSpPr/>
          <p:nvPr/>
        </p:nvSpPr>
        <p:spPr>
          <a:xfrm rot="5400000" flipH="1">
            <a:off x="3879500" y="2114475"/>
            <a:ext cx="603300" cy="4647300"/>
          </a:xfrm>
          <a:prstGeom prst="roundRect">
            <a:avLst>
              <a:gd name="adj" fmla="val 16667"/>
            </a:avLst>
          </a:prstGeom>
          <a:solidFill>
            <a:srgbClr val="EF6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Roboto Thin"/>
              <a:ea typeface="Roboto Thin"/>
              <a:cs typeface="Roboto Thin"/>
              <a:sym typeface="Roboto Thin"/>
            </a:endParaRPr>
          </a:p>
        </p:txBody>
      </p:sp>
      <p:cxnSp>
        <p:nvCxnSpPr>
          <p:cNvPr id="2459" name="Google Shape;2459;p147"/>
          <p:cNvCxnSpPr/>
          <p:nvPr/>
        </p:nvCxnSpPr>
        <p:spPr>
          <a:xfrm rot="10800000">
            <a:off x="2146075" y="3774300"/>
            <a:ext cx="0" cy="434700"/>
          </a:xfrm>
          <a:prstGeom prst="straightConnector1">
            <a:avLst/>
          </a:prstGeom>
          <a:noFill/>
          <a:ln w="19050" cap="flat" cmpd="sng">
            <a:solidFill>
              <a:srgbClr val="EF6017"/>
            </a:solidFill>
            <a:prstDash val="solid"/>
            <a:round/>
            <a:headEnd type="none" w="med" len="med"/>
            <a:tailEnd type="triangle" w="med" len="med"/>
          </a:ln>
        </p:spPr>
      </p:cxnSp>
      <p:sp>
        <p:nvSpPr>
          <p:cNvPr id="2460" name="Google Shape;2460;p147"/>
          <p:cNvSpPr txBox="1"/>
          <p:nvPr/>
        </p:nvSpPr>
        <p:spPr>
          <a:xfrm>
            <a:off x="2020300" y="4216975"/>
            <a:ext cx="4384800" cy="441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By separating the values, each field can be categorized and rearranged to match a uniform structure.</a:t>
            </a:r>
            <a:endParaRPr>
              <a:solidFill>
                <a:srgbClr val="FFFFFF"/>
              </a:solidFill>
              <a:latin typeface="Roboto"/>
              <a:ea typeface="Roboto"/>
              <a:cs typeface="Roboto"/>
              <a:sym typeface="Roboto"/>
            </a:endParaRPr>
          </a:p>
        </p:txBody>
      </p:sp>
      <p:sp>
        <p:nvSpPr>
          <p:cNvPr id="2461" name="Google Shape;2461;p147"/>
          <p:cNvSpPr/>
          <p:nvPr/>
        </p:nvSpPr>
        <p:spPr>
          <a:xfrm>
            <a:off x="2072400" y="3469500"/>
            <a:ext cx="165600" cy="304800"/>
          </a:xfrm>
          <a:prstGeom prst="rect">
            <a:avLst/>
          </a:prstGeom>
          <a:noFill/>
          <a:ln w="28575" cap="flat" cmpd="sng">
            <a:solidFill>
              <a:srgbClr val="EF6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1DADF"/>
        </a:solidFill>
        <a:effectLst/>
      </p:bgPr>
    </p:bg>
    <p:spTree>
      <p:nvGrpSpPr>
        <p:cNvPr id="1" name="Shape 2465"/>
        <p:cNvGrpSpPr/>
        <p:nvPr/>
      </p:nvGrpSpPr>
      <p:grpSpPr>
        <a:xfrm>
          <a:off x="0" y="0"/>
          <a:ext cx="0" cy="0"/>
          <a:chOff x="0" y="0"/>
          <a:chExt cx="0" cy="0"/>
        </a:xfrm>
      </p:grpSpPr>
      <p:sp>
        <p:nvSpPr>
          <p:cNvPr id="2466" name="Google Shape;2466;p148"/>
          <p:cNvSpPr/>
          <p:nvPr/>
        </p:nvSpPr>
        <p:spPr>
          <a:xfrm>
            <a:off x="476250" y="1524000"/>
            <a:ext cx="4476900" cy="472800"/>
          </a:xfrm>
          <a:prstGeom prst="rect">
            <a:avLst/>
          </a:prstGeom>
          <a:solidFill>
            <a:srgbClr val="FFFFFF"/>
          </a:solidFill>
          <a:ln w="9525" cap="flat" cmpd="sng">
            <a:solidFill>
              <a:schemeClr val="dk2"/>
            </a:solidFill>
            <a:prstDash val="solid"/>
            <a:round/>
            <a:headEnd type="none" w="sm" len="sm"/>
            <a:tailEnd type="none" w="sm" len="sm"/>
          </a:ln>
          <a:effectLst>
            <a:outerShdw blurRad="157163"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Log Normalization</a:t>
            </a:r>
            <a:endParaRPr>
              <a:solidFill>
                <a:schemeClr val="dk1"/>
              </a:solidFill>
            </a:endParaRPr>
          </a:p>
          <a:p>
            <a:pPr marL="0" lvl="0" indent="0" algn="l" rtl="0">
              <a:spcBef>
                <a:spcPts val="0"/>
              </a:spcBef>
              <a:spcAft>
                <a:spcPts val="0"/>
              </a:spcAft>
              <a:buNone/>
            </a:pPr>
            <a:endParaRPr/>
          </a:p>
        </p:txBody>
      </p:sp>
      <p:sp>
        <p:nvSpPr>
          <p:cNvPr id="2468" name="Google Shape;2468;p148"/>
          <p:cNvSpPr txBox="1">
            <a:spLocks noGrp="1"/>
          </p:cNvSpPr>
          <p:nvPr>
            <p:ph type="subTitle" idx="1"/>
          </p:nvPr>
        </p:nvSpPr>
        <p:spPr>
          <a:xfrm>
            <a:off x="0" y="675975"/>
            <a:ext cx="9144000" cy="364800"/>
          </a:xfrm>
          <a:prstGeom prst="rect">
            <a:avLst/>
          </a:prstGeom>
        </p:spPr>
        <p:txBody>
          <a:bodyPr spcFirstLastPara="1" wrap="square" lIns="457200" tIns="91425" rIns="365750"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Log normalization</a:t>
            </a:r>
            <a:r>
              <a:rPr lang="en">
                <a:solidFill>
                  <a:schemeClr val="dk1"/>
                </a:solidFill>
              </a:rPr>
              <a:t> is the process of standardizing fields in data from different sources and formats so it can be analyzed together.</a:t>
            </a:r>
            <a:endParaRPr/>
          </a:p>
        </p:txBody>
      </p:sp>
      <p:sp>
        <p:nvSpPr>
          <p:cNvPr id="2469" name="Google Shape;2469;p1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sp>
        <p:nvSpPr>
          <p:cNvPr id="2470" name="Google Shape;2470;p148"/>
          <p:cNvSpPr/>
          <p:nvPr/>
        </p:nvSpPr>
        <p:spPr>
          <a:xfrm>
            <a:off x="456538" y="2604250"/>
            <a:ext cx="8453400" cy="685200"/>
          </a:xfrm>
          <a:prstGeom prst="roundRect">
            <a:avLst>
              <a:gd name="adj" fmla="val 1036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highlight>
                  <a:srgbClr val="F4CCCC"/>
                </a:highlight>
                <a:latin typeface="Inconsolata"/>
                <a:ea typeface="Inconsolata"/>
                <a:cs typeface="Inconsolata"/>
                <a:sym typeface="Inconsolata"/>
              </a:rPr>
              <a:t>User TJones</a:t>
            </a:r>
            <a:r>
              <a:rPr lang="en" sz="1600">
                <a:latin typeface="Inconsolata"/>
                <a:ea typeface="Inconsolata"/>
                <a:cs typeface="Inconsolata"/>
                <a:sym typeface="Inconsolata"/>
              </a:rPr>
              <a:t> Successfully Authenticated </a:t>
            </a:r>
            <a:r>
              <a:rPr lang="en" sz="1600">
                <a:highlight>
                  <a:srgbClr val="FFE599"/>
                </a:highlight>
                <a:latin typeface="Inconsolata"/>
                <a:ea typeface="Inconsolata"/>
                <a:cs typeface="Inconsolata"/>
                <a:sym typeface="Inconsolata"/>
              </a:rPr>
              <a:t>to 10.182.12.35</a:t>
            </a:r>
            <a:r>
              <a:rPr lang="en" sz="1600">
                <a:latin typeface="Inconsolata"/>
                <a:ea typeface="Inconsolata"/>
                <a:cs typeface="Inconsolata"/>
                <a:sym typeface="Inconsolata"/>
              </a:rPr>
              <a:t> </a:t>
            </a:r>
            <a:r>
              <a:rPr lang="en" sz="1600">
                <a:highlight>
                  <a:srgbClr val="DAF090"/>
                </a:highlight>
                <a:latin typeface="Inconsolata"/>
                <a:ea typeface="Inconsolata"/>
                <a:cs typeface="Inconsolata"/>
                <a:sym typeface="Inconsolata"/>
              </a:rPr>
              <a:t>from client 43.10.8.22</a:t>
            </a:r>
            <a:endParaRPr sz="1600">
              <a:highlight>
                <a:srgbClr val="DAF090"/>
              </a:highlight>
              <a:latin typeface="Inconsolata"/>
              <a:ea typeface="Inconsolata"/>
              <a:cs typeface="Inconsolata"/>
              <a:sym typeface="Inconsolata"/>
            </a:endParaRPr>
          </a:p>
        </p:txBody>
      </p:sp>
      <p:sp>
        <p:nvSpPr>
          <p:cNvPr id="2471" name="Google Shape;2471;p148"/>
          <p:cNvSpPr txBox="1">
            <a:spLocks noGrp="1"/>
          </p:cNvSpPr>
          <p:nvPr>
            <p:ph type="body" idx="3"/>
          </p:nvPr>
        </p:nvSpPr>
        <p:spPr>
          <a:xfrm>
            <a:off x="0" y="2604250"/>
            <a:ext cx="9168600" cy="253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b="1" dirty="0"/>
              <a:t>Log 1:</a:t>
            </a:r>
            <a:endParaRPr dirty="0"/>
          </a:p>
        </p:txBody>
      </p:sp>
      <p:sp>
        <p:nvSpPr>
          <p:cNvPr id="2472" name="Google Shape;2472;p148"/>
          <p:cNvSpPr/>
          <p:nvPr/>
        </p:nvSpPr>
        <p:spPr>
          <a:xfrm>
            <a:off x="456538" y="3896775"/>
            <a:ext cx="8453400" cy="685200"/>
          </a:xfrm>
          <a:prstGeom prst="roundRect">
            <a:avLst>
              <a:gd name="adj" fmla="val 10369"/>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a:highlight>
                  <a:srgbClr val="DAF090"/>
                </a:highlight>
                <a:latin typeface="Inconsolata"/>
                <a:ea typeface="Inconsolata"/>
                <a:cs typeface="Inconsolata"/>
                <a:sym typeface="Inconsolata"/>
              </a:rPr>
              <a:t>43.182.12.35</a:t>
            </a:r>
            <a:r>
              <a:rPr lang="en" sz="1600">
                <a:latin typeface="Inconsolata"/>
                <a:ea typeface="Inconsolata"/>
                <a:cs typeface="Inconsolata"/>
                <a:sym typeface="Inconsolata"/>
              </a:rPr>
              <a:t> New Client Connection </a:t>
            </a:r>
            <a:r>
              <a:rPr lang="en" sz="1600">
                <a:highlight>
                  <a:srgbClr val="FFE599"/>
                </a:highlight>
                <a:latin typeface="Inconsolata"/>
                <a:ea typeface="Inconsolata"/>
                <a:cs typeface="Inconsolata"/>
                <a:sym typeface="Inconsolata"/>
              </a:rPr>
              <a:t>84.10.8.22</a:t>
            </a:r>
            <a:r>
              <a:rPr lang="en" sz="1600">
                <a:latin typeface="Inconsolata"/>
                <a:ea typeface="Inconsolata"/>
                <a:cs typeface="Inconsolata"/>
                <a:sym typeface="Inconsolata"/>
              </a:rPr>
              <a:t> on account: </a:t>
            </a:r>
            <a:r>
              <a:rPr lang="en" sz="1600">
                <a:highlight>
                  <a:srgbClr val="F4CCCC"/>
                </a:highlight>
                <a:latin typeface="Inconsolata"/>
                <a:ea typeface="Inconsolata"/>
                <a:cs typeface="Inconsolata"/>
                <a:sym typeface="Inconsolata"/>
              </a:rPr>
              <a:t>PSmith</a:t>
            </a:r>
            <a:r>
              <a:rPr lang="en" sz="1600">
                <a:latin typeface="Inconsolata"/>
                <a:ea typeface="Inconsolata"/>
                <a:cs typeface="Inconsolata"/>
                <a:sym typeface="Inconsolata"/>
              </a:rPr>
              <a:t>: Success</a:t>
            </a:r>
            <a:endParaRPr sz="1600">
              <a:latin typeface="Inconsolata"/>
              <a:ea typeface="Inconsolata"/>
              <a:cs typeface="Inconsolata"/>
              <a:sym typeface="Inconsolata"/>
            </a:endParaRPr>
          </a:p>
        </p:txBody>
      </p:sp>
      <p:sp>
        <p:nvSpPr>
          <p:cNvPr id="2473" name="Google Shape;2473;p148"/>
          <p:cNvSpPr txBox="1">
            <a:spLocks noGrp="1"/>
          </p:cNvSpPr>
          <p:nvPr>
            <p:ph type="body" idx="3"/>
          </p:nvPr>
        </p:nvSpPr>
        <p:spPr>
          <a:xfrm>
            <a:off x="0" y="3830950"/>
            <a:ext cx="9168600" cy="2535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b="1" dirty="0"/>
              <a:t>Log 2:</a:t>
            </a:r>
            <a:endParaRPr dirty="0"/>
          </a:p>
        </p:txBody>
      </p:sp>
      <p:sp>
        <p:nvSpPr>
          <p:cNvPr id="2474" name="Google Shape;2474;p148"/>
          <p:cNvSpPr txBox="1"/>
          <p:nvPr/>
        </p:nvSpPr>
        <p:spPr>
          <a:xfrm>
            <a:off x="1295400" y="1633650"/>
            <a:ext cx="571500" cy="253500"/>
          </a:xfrm>
          <a:prstGeom prst="rect">
            <a:avLst/>
          </a:prstGeom>
          <a:solidFill>
            <a:srgbClr val="F4CCCC"/>
          </a:solidFill>
          <a:ln>
            <a:noFill/>
          </a:ln>
        </p:spPr>
        <p:txBody>
          <a:bodyPr spcFirstLastPara="1" wrap="square" lIns="91425" tIns="1827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User</a:t>
            </a:r>
            <a:endParaRPr>
              <a:latin typeface="Roboto"/>
              <a:ea typeface="Roboto"/>
              <a:cs typeface="Roboto"/>
              <a:sym typeface="Roboto"/>
            </a:endParaRPr>
          </a:p>
        </p:txBody>
      </p:sp>
      <p:sp>
        <p:nvSpPr>
          <p:cNvPr id="2475" name="Google Shape;2475;p148"/>
          <p:cNvSpPr txBox="1"/>
          <p:nvPr/>
        </p:nvSpPr>
        <p:spPr>
          <a:xfrm>
            <a:off x="1995488" y="1633650"/>
            <a:ext cx="1333500" cy="253500"/>
          </a:xfrm>
          <a:prstGeom prst="rect">
            <a:avLst/>
          </a:prstGeom>
          <a:solidFill>
            <a:srgbClr val="FFE599"/>
          </a:solidFill>
          <a:ln>
            <a:noFill/>
          </a:ln>
        </p:spPr>
        <p:txBody>
          <a:bodyPr spcFirstLastPara="1" wrap="square" lIns="91425" tIns="1827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Destination IP</a:t>
            </a:r>
            <a:endParaRPr>
              <a:latin typeface="Roboto"/>
              <a:ea typeface="Roboto"/>
              <a:cs typeface="Roboto"/>
              <a:sym typeface="Roboto"/>
            </a:endParaRPr>
          </a:p>
        </p:txBody>
      </p:sp>
      <p:sp>
        <p:nvSpPr>
          <p:cNvPr id="2476" name="Google Shape;2476;p148"/>
          <p:cNvSpPr txBox="1">
            <a:spLocks noGrp="1"/>
          </p:cNvSpPr>
          <p:nvPr>
            <p:ph type="body" idx="3"/>
          </p:nvPr>
        </p:nvSpPr>
        <p:spPr>
          <a:xfrm>
            <a:off x="476250" y="1524000"/>
            <a:ext cx="676200" cy="472800"/>
          </a:xfrm>
          <a:prstGeom prst="rect">
            <a:avLst/>
          </a:prstGeom>
          <a:solidFill>
            <a:schemeClr val="dk2"/>
          </a:solidFill>
        </p:spPr>
        <p:txBody>
          <a:bodyPr spcFirstLastPara="1" wrap="square" lIns="91425" tIns="118850" rIns="91425" bIns="91425" anchor="t" anchorCtr="0">
            <a:noAutofit/>
          </a:bodyPr>
          <a:lstStyle/>
          <a:p>
            <a:pPr marL="0" lvl="0" indent="0" algn="ctr" rtl="0">
              <a:spcBef>
                <a:spcPts val="0"/>
              </a:spcBef>
              <a:spcAft>
                <a:spcPts val="800"/>
              </a:spcAft>
              <a:buNone/>
            </a:pPr>
            <a:r>
              <a:rPr lang="en" sz="1600">
                <a:solidFill>
                  <a:srgbClr val="FFFFFF"/>
                </a:solidFill>
                <a:latin typeface="Roboto Medium"/>
                <a:ea typeface="Roboto Medium"/>
                <a:cs typeface="Roboto Medium"/>
                <a:sym typeface="Roboto Medium"/>
              </a:rPr>
              <a:t>Key:</a:t>
            </a:r>
            <a:endParaRPr>
              <a:solidFill>
                <a:srgbClr val="FFFFFF"/>
              </a:solidFill>
              <a:latin typeface="Roboto Medium"/>
              <a:ea typeface="Roboto Medium"/>
              <a:cs typeface="Roboto Medium"/>
              <a:sym typeface="Roboto Medium"/>
            </a:endParaRPr>
          </a:p>
        </p:txBody>
      </p:sp>
      <p:sp>
        <p:nvSpPr>
          <p:cNvPr id="2477" name="Google Shape;2477;p148"/>
          <p:cNvSpPr txBox="1"/>
          <p:nvPr/>
        </p:nvSpPr>
        <p:spPr>
          <a:xfrm>
            <a:off x="3457575" y="1633650"/>
            <a:ext cx="1333500" cy="253500"/>
          </a:xfrm>
          <a:prstGeom prst="rect">
            <a:avLst/>
          </a:prstGeom>
          <a:solidFill>
            <a:srgbClr val="DAF090"/>
          </a:solidFill>
          <a:ln>
            <a:noFill/>
          </a:ln>
        </p:spPr>
        <p:txBody>
          <a:bodyPr spcFirstLastPara="1" wrap="square" lIns="91425" tIns="1827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Source IP</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81"/>
        <p:cNvGrpSpPr/>
        <p:nvPr/>
      </p:nvGrpSpPr>
      <p:grpSpPr>
        <a:xfrm>
          <a:off x="0" y="0"/>
          <a:ext cx="0" cy="0"/>
          <a:chOff x="0" y="0"/>
          <a:chExt cx="0" cy="0"/>
        </a:xfrm>
      </p:grpSpPr>
      <p:sp>
        <p:nvSpPr>
          <p:cNvPr id="2482" name="Google Shape;2482;p14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2483" name="Google Shape;2483;p149"/>
          <p:cNvSpPr txBox="1">
            <a:spLocks noGrp="1"/>
          </p:cNvSpPr>
          <p:nvPr>
            <p:ph type="title" idx="2"/>
          </p:nvPr>
        </p:nvSpPr>
        <p:spPr>
          <a:xfrm>
            <a:off x="273900" y="1042875"/>
            <a:ext cx="9043200" cy="2764200"/>
          </a:xfrm>
          <a:prstGeom prst="rect">
            <a:avLst/>
          </a:prstGeom>
        </p:spPr>
        <p:txBody>
          <a:bodyPr spcFirstLastPara="1" wrap="square" lIns="2560300" tIns="0" rIns="457200" bIns="457200" anchor="t" anchorCtr="0">
            <a:noAutofit/>
          </a:bodyPr>
          <a:lstStyle/>
          <a:p>
            <a:pPr marL="0" lvl="0" indent="0" algn="l" rtl="0">
              <a:lnSpc>
                <a:spcPct val="100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latin typeface="Roboto Light"/>
                <a:ea typeface="Roboto Light"/>
                <a:cs typeface="Roboto Light"/>
                <a:sym typeface="Roboto Light"/>
              </a:rPr>
              <a:t>Log Aggregation and Normalization</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aggregate and normalize various logs by identifying the fields contained </a:t>
            </a:r>
            <a:br>
              <a:rPr lang="en" sz="2000">
                <a:latin typeface="Roboto Light"/>
                <a:ea typeface="Roboto Light"/>
                <a:cs typeface="Roboto Light"/>
                <a:sym typeface="Roboto Light"/>
              </a:rPr>
            </a:br>
            <a:r>
              <a:rPr lang="en" sz="2000">
                <a:latin typeface="Roboto Light"/>
                <a:ea typeface="Roboto Light"/>
                <a:cs typeface="Roboto Light"/>
                <a:sym typeface="Roboto Light"/>
              </a:rPr>
              <a:t>within the log files.</a:t>
            </a:r>
            <a:endParaRPr sz="2000">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endParaRPr sz="2000">
              <a:latin typeface="Roboto Light"/>
              <a:ea typeface="Roboto Light"/>
              <a:cs typeface="Roboto Light"/>
              <a:sym typeface="Roboto Light"/>
            </a:endParaRPr>
          </a:p>
          <a:p>
            <a:pPr marL="0" lvl="0" indent="0" algn="l" rtl="0">
              <a:lnSpc>
                <a:spcPct val="115000"/>
              </a:lnSpc>
              <a:spcBef>
                <a:spcPts val="800"/>
              </a:spcBef>
              <a:spcAft>
                <a:spcPts val="800"/>
              </a:spcAft>
              <a:buNone/>
            </a:pPr>
            <a:endParaRPr sz="2000">
              <a:latin typeface="Roboto Light"/>
              <a:ea typeface="Roboto Light"/>
              <a:cs typeface="Roboto Light"/>
              <a:sym typeface="Roboto Light"/>
            </a:endParaRPr>
          </a:p>
        </p:txBody>
      </p:sp>
      <p:sp>
        <p:nvSpPr>
          <p:cNvPr id="2484" name="Google Shape;2484;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88"/>
        <p:cNvGrpSpPr/>
        <p:nvPr/>
      </p:nvGrpSpPr>
      <p:grpSpPr>
        <a:xfrm>
          <a:off x="0" y="0"/>
          <a:ext cx="0" cy="0"/>
          <a:chOff x="0" y="0"/>
          <a:chExt cx="0" cy="0"/>
        </a:xfrm>
      </p:grpSpPr>
      <p:sp>
        <p:nvSpPr>
          <p:cNvPr id="2489" name="Google Shape;2489;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15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 Correlation </a:t>
            </a:r>
            <a:endParaRPr/>
          </a:p>
        </p:txBody>
      </p:sp>
      <p:sp>
        <p:nvSpPr>
          <p:cNvPr id="2495" name="Google Shape;2495;p1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499"/>
        <p:cNvGrpSpPr/>
        <p:nvPr/>
      </p:nvGrpSpPr>
      <p:grpSpPr>
        <a:xfrm>
          <a:off x="0" y="0"/>
          <a:ext cx="0" cy="0"/>
          <a:chOff x="0" y="0"/>
          <a:chExt cx="0" cy="0"/>
        </a:xfrm>
      </p:grpSpPr>
      <p:sp>
        <p:nvSpPr>
          <p:cNvPr id="2500" name="Google Shape;2500;p1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
        <p:nvSpPr>
          <p:cNvPr id="2501" name="Google Shape;2501;p152"/>
          <p:cNvSpPr/>
          <p:nvPr/>
        </p:nvSpPr>
        <p:spPr>
          <a:xfrm>
            <a:off x="1352550" y="1302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52"/>
          <p:cNvSpPr txBox="1">
            <a:spLocks noGrp="1"/>
          </p:cNvSpPr>
          <p:nvPr>
            <p:ph type="subTitle" idx="1"/>
          </p:nvPr>
        </p:nvSpPr>
        <p:spPr>
          <a:xfrm>
            <a:off x="12225" y="13218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400" dirty="0">
                <a:latin typeface="Roboto"/>
                <a:ea typeface="Roboto"/>
                <a:cs typeface="Roboto"/>
                <a:sym typeface="Roboto"/>
              </a:rPr>
              <a:t>Individual log entries often do not indicate security events alone.</a:t>
            </a:r>
            <a:endParaRPr sz="1400" dirty="0">
              <a:latin typeface="Roboto"/>
              <a:ea typeface="Roboto"/>
              <a:cs typeface="Roboto"/>
              <a:sym typeface="Roboto"/>
            </a:endParaRPr>
          </a:p>
        </p:txBody>
      </p:sp>
      <p:sp>
        <p:nvSpPr>
          <p:cNvPr id="2503" name="Google Shape;2503;p152"/>
          <p:cNvSpPr/>
          <p:nvPr/>
        </p:nvSpPr>
        <p:spPr>
          <a:xfrm>
            <a:off x="1352550" y="2154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52"/>
          <p:cNvSpPr/>
          <p:nvPr/>
        </p:nvSpPr>
        <p:spPr>
          <a:xfrm>
            <a:off x="1352550" y="2997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52"/>
          <p:cNvSpPr txBox="1">
            <a:spLocks noGrp="1"/>
          </p:cNvSpPr>
          <p:nvPr>
            <p:ph type="subTitle" idx="2"/>
          </p:nvPr>
        </p:nvSpPr>
        <p:spPr>
          <a:xfrm>
            <a:off x="-12225" y="21573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Analyzing multiple log entries together can help us detect security events and patterns of suspicious behavior.</a:t>
            </a:r>
            <a:endParaRPr sz="1400" dirty="0">
              <a:solidFill>
                <a:schemeClr val="dk1"/>
              </a:solidFill>
              <a:latin typeface="Roboto"/>
              <a:ea typeface="Roboto"/>
              <a:cs typeface="Roboto"/>
              <a:sym typeface="Roboto"/>
            </a:endParaRPr>
          </a:p>
        </p:txBody>
      </p:sp>
      <p:sp>
        <p:nvSpPr>
          <p:cNvPr id="2506" name="Google Shape;2506;p152"/>
          <p:cNvSpPr txBox="1">
            <a:spLocks noGrp="1"/>
          </p:cNvSpPr>
          <p:nvPr>
            <p:ph type="subTitle" idx="3"/>
          </p:nvPr>
        </p:nvSpPr>
        <p:spPr>
          <a:xfrm>
            <a:off x="0" y="30000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Log correlation connects multiple log entries to make raw data into useful information.</a:t>
            </a:r>
            <a:endParaRPr>
              <a:solidFill>
                <a:schemeClr val="dk1"/>
              </a:solidFill>
              <a:latin typeface="Roboto"/>
              <a:ea typeface="Roboto"/>
              <a:cs typeface="Roboto"/>
              <a:sym typeface="Roboto"/>
            </a:endParaRPr>
          </a:p>
        </p:txBody>
      </p:sp>
      <p:pic>
        <p:nvPicPr>
          <p:cNvPr id="2507" name="Google Shape;2507;p152"/>
          <p:cNvPicPr preferRelativeResize="0"/>
          <p:nvPr/>
        </p:nvPicPr>
        <p:blipFill rotWithShape="1">
          <a:blip r:embed="rId3">
            <a:alphaModFix/>
          </a:blip>
          <a:srcRect t="1774" b="1765"/>
          <a:stretch/>
        </p:blipFill>
        <p:spPr>
          <a:xfrm>
            <a:off x="429768" y="1326611"/>
            <a:ext cx="785567" cy="606900"/>
          </a:xfrm>
          <a:prstGeom prst="rect">
            <a:avLst/>
          </a:prstGeom>
          <a:noFill/>
          <a:ln>
            <a:noFill/>
          </a:ln>
        </p:spPr>
      </p:pic>
      <p:pic>
        <p:nvPicPr>
          <p:cNvPr id="2508" name="Google Shape;2508;p152"/>
          <p:cNvPicPr preferRelativeResize="0"/>
          <p:nvPr/>
        </p:nvPicPr>
        <p:blipFill rotWithShape="1">
          <a:blip r:embed="rId3">
            <a:alphaModFix/>
          </a:blip>
          <a:srcRect t="1774" b="1765"/>
          <a:stretch/>
        </p:blipFill>
        <p:spPr>
          <a:xfrm>
            <a:off x="429768" y="2150898"/>
            <a:ext cx="785566" cy="606900"/>
          </a:xfrm>
          <a:prstGeom prst="rect">
            <a:avLst/>
          </a:prstGeom>
          <a:noFill/>
          <a:ln>
            <a:noFill/>
          </a:ln>
        </p:spPr>
      </p:pic>
      <p:pic>
        <p:nvPicPr>
          <p:cNvPr id="2509" name="Google Shape;2509;p152"/>
          <p:cNvPicPr preferRelativeResize="0"/>
          <p:nvPr/>
        </p:nvPicPr>
        <p:blipFill rotWithShape="1">
          <a:blip r:embed="rId3">
            <a:alphaModFix/>
          </a:blip>
          <a:srcRect t="1774" b="1765"/>
          <a:stretch/>
        </p:blipFill>
        <p:spPr>
          <a:xfrm>
            <a:off x="429768" y="2979998"/>
            <a:ext cx="785566" cy="606900"/>
          </a:xfrm>
          <a:prstGeom prst="rect">
            <a:avLst/>
          </a:prstGeom>
          <a:noFill/>
          <a:ln>
            <a:noFill/>
          </a:ln>
        </p:spPr>
      </p:pic>
      <p:sp>
        <p:nvSpPr>
          <p:cNvPr id="2510" name="Google Shape;2510;p152"/>
          <p:cNvSpPr/>
          <p:nvPr/>
        </p:nvSpPr>
        <p:spPr>
          <a:xfrm>
            <a:off x="1352550" y="3840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52"/>
          <p:cNvSpPr txBox="1">
            <a:spLocks noGrp="1"/>
          </p:cNvSpPr>
          <p:nvPr>
            <p:ph type="subTitle" idx="4"/>
          </p:nvPr>
        </p:nvSpPr>
        <p:spPr>
          <a:xfrm>
            <a:off x="0" y="384280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Different log entries can come from the same source or different sources.</a:t>
            </a:r>
            <a:endParaRPr>
              <a:solidFill>
                <a:schemeClr val="dk1"/>
              </a:solidFill>
              <a:latin typeface="Roboto"/>
              <a:ea typeface="Roboto"/>
              <a:cs typeface="Roboto"/>
              <a:sym typeface="Roboto"/>
            </a:endParaRPr>
          </a:p>
        </p:txBody>
      </p:sp>
      <p:pic>
        <p:nvPicPr>
          <p:cNvPr id="2512" name="Google Shape;2512;p152"/>
          <p:cNvPicPr preferRelativeResize="0"/>
          <p:nvPr/>
        </p:nvPicPr>
        <p:blipFill rotWithShape="1">
          <a:blip r:embed="rId3">
            <a:alphaModFix/>
          </a:blip>
          <a:srcRect t="1774" b="1765"/>
          <a:stretch/>
        </p:blipFill>
        <p:spPr>
          <a:xfrm>
            <a:off x="429768" y="3822723"/>
            <a:ext cx="785566" cy="606900"/>
          </a:xfrm>
          <a:prstGeom prst="rect">
            <a:avLst/>
          </a:prstGeom>
          <a:noFill/>
          <a:ln>
            <a:noFill/>
          </a:ln>
        </p:spPr>
      </p:pic>
      <p:sp>
        <p:nvSpPr>
          <p:cNvPr id="2513" name="Google Shape;2513;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Log Correlation</a:t>
            </a:r>
            <a:endParaRPr/>
          </a:p>
        </p:txBody>
      </p:sp>
      <p:sp>
        <p:nvSpPr>
          <p:cNvPr id="2514" name="Google Shape;2514;p15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use log correlation to detect security events.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518"/>
        <p:cNvGrpSpPr/>
        <p:nvPr/>
      </p:nvGrpSpPr>
      <p:grpSpPr>
        <a:xfrm>
          <a:off x="0" y="0"/>
          <a:ext cx="0" cy="0"/>
          <a:chOff x="0" y="0"/>
          <a:chExt cx="0" cy="0"/>
        </a:xfrm>
      </p:grpSpPr>
      <p:sp>
        <p:nvSpPr>
          <p:cNvPr id="2519" name="Google Shape;2519;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Log Correlation</a:t>
            </a:r>
            <a:endParaRPr/>
          </a:p>
        </p:txBody>
      </p:sp>
      <p:sp>
        <p:nvSpPr>
          <p:cNvPr id="2520" name="Google Shape;2520;p15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While this single entry may not seem suspicious...</a:t>
            </a:r>
            <a:endParaRPr/>
          </a:p>
        </p:txBody>
      </p:sp>
      <p:sp>
        <p:nvSpPr>
          <p:cNvPr id="2521" name="Google Shape;2521;p153"/>
          <p:cNvSpPr txBox="1">
            <a:spLocks noGrp="1"/>
          </p:cNvSpPr>
          <p:nvPr>
            <p:ph type="body" idx="3"/>
          </p:nvPr>
        </p:nvSpPr>
        <p:spPr>
          <a:xfrm>
            <a:off x="175" y="1284250"/>
            <a:ext cx="9144000" cy="3859200"/>
          </a:xfrm>
          <a:prstGeom prst="rect">
            <a:avLst/>
          </a:prstGeom>
          <a:solidFill>
            <a:srgbClr val="000000"/>
          </a:solidFill>
        </p:spPr>
        <p:txBody>
          <a:bodyPr spcFirstLastPara="1" wrap="square" lIns="457200" tIns="0" rIns="457200" bIns="914400" anchor="t" anchorCtr="0">
            <a:noAutofit/>
          </a:bodyPr>
          <a:lstStyle/>
          <a:p>
            <a:pPr marL="0" lvl="0" indent="0" algn="l" rtl="0">
              <a:spcBef>
                <a:spcPts val="0"/>
              </a:spcBef>
              <a:spcAft>
                <a:spcPts val="0"/>
              </a:spcAft>
              <a:buNone/>
            </a:pPr>
            <a:r>
              <a:rPr lang="en">
                <a:solidFill>
                  <a:srgbClr val="00FF00"/>
                </a:solidFill>
              </a:rPr>
              <a:t>   </a:t>
            </a:r>
            <a:endParaRPr>
              <a:solidFill>
                <a:srgbClr val="00FF00"/>
              </a:solidFill>
            </a:endParaRPr>
          </a:p>
          <a:p>
            <a:pPr marL="0" lvl="0" indent="0" algn="l" rtl="0">
              <a:spcBef>
                <a:spcPts val="800"/>
              </a:spcBef>
              <a:spcAft>
                <a:spcPts val="0"/>
              </a:spcAft>
              <a:buClr>
                <a:schemeClr val="dk1"/>
              </a:buClr>
              <a:buSzPts val="1100"/>
              <a:buFont typeface="Arial"/>
              <a:buNone/>
            </a:pPr>
            <a:r>
              <a:rPr lang="en" sz="1500">
                <a:solidFill>
                  <a:srgbClr val="00FF00"/>
                </a:solidFill>
                <a:latin typeface="Inconsolata"/>
                <a:ea typeface="Inconsolata"/>
                <a:cs typeface="Inconsolata"/>
                <a:sym typeface="Inconsolata"/>
              </a:rPr>
              <a:t>[10/12/2019 04:32:03 PM]   41.34.54.233  user=testerA "Login Failed" </a:t>
            </a:r>
            <a:endParaRPr sz="1500">
              <a:solidFill>
                <a:srgbClr val="00FF00"/>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2522" name="Google Shape;2522;p1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47</a:t>
            </a:fld>
            <a:endParaRPr sz="6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526"/>
        <p:cNvGrpSpPr/>
        <p:nvPr/>
      </p:nvGrpSpPr>
      <p:grpSpPr>
        <a:xfrm>
          <a:off x="0" y="0"/>
          <a:ext cx="0" cy="0"/>
          <a:chOff x="0" y="0"/>
          <a:chExt cx="0" cy="0"/>
        </a:xfrm>
      </p:grpSpPr>
      <p:sp>
        <p:nvSpPr>
          <p:cNvPr id="2527" name="Google Shape;2527;p154"/>
          <p:cNvSpPr txBox="1">
            <a:spLocks noGrp="1"/>
          </p:cNvSpPr>
          <p:nvPr>
            <p:ph type="body" idx="3"/>
          </p:nvPr>
        </p:nvSpPr>
        <p:spPr>
          <a:xfrm>
            <a:off x="175" y="1424925"/>
            <a:ext cx="9144000" cy="3718500"/>
          </a:xfrm>
          <a:prstGeom prst="rect">
            <a:avLst/>
          </a:prstGeom>
          <a:solidFill>
            <a:srgbClr val="000000"/>
          </a:solidFill>
        </p:spPr>
        <p:txBody>
          <a:bodyPr spcFirstLastPara="1" wrap="square" lIns="457200" tIns="18287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500">
                <a:solidFill>
                  <a:srgbClr val="00FF00"/>
                </a:solidFill>
                <a:latin typeface="Inconsolata"/>
                <a:ea typeface="Inconsolata"/>
                <a:cs typeface="Inconsolata"/>
                <a:sym typeface="Inconsolata"/>
              </a:rPr>
              <a:t>   [10/12/2019 04:32:03 PM]   41.34.54.233  user=testerA "Login Failed" </a:t>
            </a:r>
            <a:endParaRPr sz="1500">
              <a:solidFill>
                <a:srgbClr val="00FF00"/>
              </a:solidFill>
              <a:latin typeface="Inconsolata"/>
              <a:ea typeface="Inconsolata"/>
              <a:cs typeface="Inconsolata"/>
              <a:sym typeface="Inconsolata"/>
            </a:endParaRPr>
          </a:p>
          <a:p>
            <a:pPr marL="0" marR="0" lvl="0" indent="0" algn="l" rtl="0">
              <a:lnSpc>
                <a:spcPct val="100000"/>
              </a:lnSpc>
              <a:spcBef>
                <a:spcPts val="800"/>
              </a:spcBef>
              <a:spcAft>
                <a:spcPts val="0"/>
              </a:spcAft>
              <a:buClr>
                <a:schemeClr val="dk1"/>
              </a:buClr>
              <a:buSzPts val="1100"/>
              <a:buFont typeface="Arial"/>
              <a:buNone/>
            </a:pPr>
            <a:r>
              <a:rPr lang="en" sz="1500">
                <a:solidFill>
                  <a:srgbClr val="00FF00"/>
                </a:solidFill>
                <a:latin typeface="Inconsolata"/>
                <a:ea typeface="Inconsolata"/>
                <a:cs typeface="Inconsolata"/>
                <a:sym typeface="Inconsolata"/>
              </a:rPr>
              <a:t>   [10/12/2019 04:32:04 PM]   41.34.54.233  user=testerA "Login Failed" </a:t>
            </a:r>
            <a:endParaRPr sz="1500">
              <a:solidFill>
                <a:srgbClr val="00FF00"/>
              </a:solidFill>
              <a:latin typeface="Inconsolata"/>
              <a:ea typeface="Inconsolata"/>
              <a:cs typeface="Inconsolata"/>
              <a:sym typeface="Inconsolata"/>
            </a:endParaRPr>
          </a:p>
          <a:p>
            <a:pPr marL="0" marR="0" lvl="0" indent="0" algn="l" rtl="0">
              <a:lnSpc>
                <a:spcPct val="100000"/>
              </a:lnSpc>
              <a:spcBef>
                <a:spcPts val="800"/>
              </a:spcBef>
              <a:spcAft>
                <a:spcPts val="0"/>
              </a:spcAft>
              <a:buClr>
                <a:schemeClr val="dk1"/>
              </a:buClr>
              <a:buSzPts val="1100"/>
              <a:buFont typeface="Arial"/>
              <a:buNone/>
            </a:pPr>
            <a:r>
              <a:rPr lang="en" sz="1500">
                <a:solidFill>
                  <a:srgbClr val="00FF00"/>
                </a:solidFill>
                <a:latin typeface="Inconsolata"/>
                <a:ea typeface="Inconsolata"/>
                <a:cs typeface="Inconsolata"/>
                <a:sym typeface="Inconsolata"/>
              </a:rPr>
              <a:t>   [10/12/2019 04:32:05 PM]   41.34.54.233  user=testerA "Login Failed" </a:t>
            </a:r>
            <a:endParaRPr sz="1500">
              <a:solidFill>
                <a:srgbClr val="00FF00"/>
              </a:solidFill>
              <a:latin typeface="Inconsolata"/>
              <a:ea typeface="Inconsolata"/>
              <a:cs typeface="Inconsolata"/>
              <a:sym typeface="Inconsolata"/>
            </a:endParaRPr>
          </a:p>
          <a:p>
            <a:pPr marL="0" marR="0" lvl="0" indent="0" algn="l" rtl="0">
              <a:lnSpc>
                <a:spcPct val="100000"/>
              </a:lnSpc>
              <a:spcBef>
                <a:spcPts val="800"/>
              </a:spcBef>
              <a:spcAft>
                <a:spcPts val="0"/>
              </a:spcAft>
              <a:buClr>
                <a:schemeClr val="dk1"/>
              </a:buClr>
              <a:buSzPts val="1100"/>
              <a:buFont typeface="Arial"/>
              <a:buNone/>
            </a:pPr>
            <a:r>
              <a:rPr lang="en" sz="1500">
                <a:solidFill>
                  <a:srgbClr val="00FF00"/>
                </a:solidFill>
                <a:latin typeface="Inconsolata"/>
                <a:ea typeface="Inconsolata"/>
                <a:cs typeface="Inconsolata"/>
                <a:sym typeface="Inconsolata"/>
              </a:rPr>
              <a:t>   [10/12/2019 04:32:07 PM]   41.34.54.233  user=testerA "Login Failed" </a:t>
            </a:r>
            <a:endParaRPr sz="1500">
              <a:solidFill>
                <a:srgbClr val="00FF00"/>
              </a:solidFill>
              <a:latin typeface="Inconsolata"/>
              <a:ea typeface="Inconsolata"/>
              <a:cs typeface="Inconsolata"/>
              <a:sym typeface="Inconsolata"/>
            </a:endParaRPr>
          </a:p>
          <a:p>
            <a:pPr marL="0" marR="0" lvl="0" indent="0" algn="l" rtl="0">
              <a:lnSpc>
                <a:spcPct val="100000"/>
              </a:lnSpc>
              <a:spcBef>
                <a:spcPts val="800"/>
              </a:spcBef>
              <a:spcAft>
                <a:spcPts val="0"/>
              </a:spcAft>
              <a:buClr>
                <a:schemeClr val="dk1"/>
              </a:buClr>
              <a:buSzPts val="1100"/>
              <a:buFont typeface="Arial"/>
              <a:buNone/>
            </a:pPr>
            <a:r>
              <a:rPr lang="en" sz="1500">
                <a:solidFill>
                  <a:srgbClr val="00FF00"/>
                </a:solidFill>
                <a:latin typeface="Inconsolata"/>
                <a:ea typeface="Inconsolata"/>
                <a:cs typeface="Inconsolata"/>
                <a:sym typeface="Inconsolata"/>
              </a:rPr>
              <a:t>   [10/12/2019 04:32:08 PM]   41.34.54.233  user=testerA "Login Failed" </a:t>
            </a:r>
            <a:endParaRPr sz="1500">
              <a:solidFill>
                <a:srgbClr val="00FF00"/>
              </a:solidFill>
              <a:latin typeface="Inconsolata"/>
              <a:ea typeface="Inconsolata"/>
              <a:cs typeface="Inconsolata"/>
              <a:sym typeface="Inconsolata"/>
            </a:endParaRPr>
          </a:p>
          <a:p>
            <a:pPr marL="0" marR="0" lvl="0" indent="0" algn="l" rtl="0">
              <a:lnSpc>
                <a:spcPct val="100000"/>
              </a:lnSpc>
              <a:spcBef>
                <a:spcPts val="800"/>
              </a:spcBef>
              <a:spcAft>
                <a:spcPts val="0"/>
              </a:spcAft>
              <a:buClr>
                <a:schemeClr val="dk1"/>
              </a:buClr>
              <a:buSzPts val="1100"/>
              <a:buFont typeface="Arial"/>
              <a:buNone/>
            </a:pPr>
            <a:r>
              <a:rPr lang="en" sz="1500">
                <a:solidFill>
                  <a:srgbClr val="00FF00"/>
                </a:solidFill>
                <a:latin typeface="Inconsolata"/>
                <a:ea typeface="Inconsolata"/>
                <a:cs typeface="Inconsolata"/>
                <a:sym typeface="Inconsolata"/>
              </a:rPr>
              <a:t>   [10/12/2019 04:32:09 PM]   41.34.54.233  user=testerA "Login Failed" </a:t>
            </a:r>
            <a:endParaRPr sz="1500">
              <a:solidFill>
                <a:srgbClr val="00FF00"/>
              </a:solidFill>
              <a:latin typeface="Inconsolata"/>
              <a:ea typeface="Inconsolata"/>
              <a:cs typeface="Inconsolata"/>
              <a:sym typeface="Inconsolata"/>
            </a:endParaRPr>
          </a:p>
          <a:p>
            <a:pPr marL="0" marR="0" lvl="0" indent="0" algn="l" rtl="0">
              <a:lnSpc>
                <a:spcPct val="100000"/>
              </a:lnSpc>
              <a:spcBef>
                <a:spcPts val="800"/>
              </a:spcBef>
              <a:spcAft>
                <a:spcPts val="0"/>
              </a:spcAft>
              <a:buClr>
                <a:schemeClr val="dk1"/>
              </a:buClr>
              <a:buSzPts val="1100"/>
              <a:buFont typeface="Arial"/>
              <a:buNone/>
            </a:pPr>
            <a:r>
              <a:rPr lang="en" sz="1500">
                <a:solidFill>
                  <a:srgbClr val="00FF00"/>
                </a:solidFill>
                <a:latin typeface="Inconsolata"/>
                <a:ea typeface="Inconsolata"/>
                <a:cs typeface="Inconsolata"/>
                <a:sym typeface="Inconsolata"/>
              </a:rPr>
              <a:t>   [10/12/2019 04:32:10 PM]   41.34.54.233  user=testerA "Login Failed" </a:t>
            </a:r>
            <a:endParaRPr sz="1500">
              <a:solidFill>
                <a:srgbClr val="00FF00"/>
              </a:solidFill>
              <a:latin typeface="Inconsolata"/>
              <a:ea typeface="Inconsolata"/>
              <a:cs typeface="Inconsolata"/>
              <a:sym typeface="Inconsolata"/>
            </a:endParaRPr>
          </a:p>
          <a:p>
            <a:pPr marL="0" marR="0" lvl="0" indent="0" algn="l" rtl="0">
              <a:lnSpc>
                <a:spcPct val="100000"/>
              </a:lnSpc>
              <a:spcBef>
                <a:spcPts val="800"/>
              </a:spcBef>
              <a:spcAft>
                <a:spcPts val="0"/>
              </a:spcAft>
              <a:buClr>
                <a:schemeClr val="dk1"/>
              </a:buClr>
              <a:buSzPts val="1100"/>
              <a:buFont typeface="Arial"/>
              <a:buNone/>
            </a:pPr>
            <a:r>
              <a:rPr lang="en" sz="1500">
                <a:solidFill>
                  <a:srgbClr val="00FF00"/>
                </a:solidFill>
                <a:latin typeface="Inconsolata"/>
                <a:ea typeface="Inconsolata"/>
                <a:cs typeface="Inconsolata"/>
                <a:sym typeface="Inconsolata"/>
              </a:rPr>
              <a:t>   [10/12/2019 04:32:11 PM]   41.34.54.233  user=testerA "Login Failed" </a:t>
            </a:r>
            <a:endParaRPr sz="1500">
              <a:solidFill>
                <a:srgbClr val="00FF00"/>
              </a:solidFill>
              <a:latin typeface="Inconsolata"/>
              <a:ea typeface="Inconsolata"/>
              <a:cs typeface="Inconsolata"/>
              <a:sym typeface="Inconsolata"/>
            </a:endParaRPr>
          </a:p>
          <a:p>
            <a:pPr marL="0" marR="0" lvl="0" indent="0" algn="l" rtl="0">
              <a:lnSpc>
                <a:spcPct val="100000"/>
              </a:lnSpc>
              <a:spcBef>
                <a:spcPts val="800"/>
              </a:spcBef>
              <a:spcAft>
                <a:spcPts val="0"/>
              </a:spcAft>
              <a:buClr>
                <a:schemeClr val="dk1"/>
              </a:buClr>
              <a:buSzPts val="1100"/>
              <a:buFont typeface="Arial"/>
              <a:buNone/>
            </a:pPr>
            <a:r>
              <a:rPr lang="en" sz="1500">
                <a:solidFill>
                  <a:srgbClr val="00FF00"/>
                </a:solidFill>
                <a:latin typeface="Inconsolata"/>
                <a:ea typeface="Inconsolata"/>
                <a:cs typeface="Inconsolata"/>
                <a:sym typeface="Inconsolata"/>
              </a:rPr>
              <a:t>   [10/12/2019 04:32:12 PM]   41.34.54.233  user=testerA "Login Failed" </a:t>
            </a:r>
            <a:endParaRPr sz="1500">
              <a:solidFill>
                <a:srgbClr val="00FF00"/>
              </a:solidFill>
              <a:latin typeface="Inconsolata"/>
              <a:ea typeface="Inconsolata"/>
              <a:cs typeface="Inconsolata"/>
              <a:sym typeface="Inconsolata"/>
            </a:endParaRPr>
          </a:p>
          <a:p>
            <a:pPr marL="0" marR="0" lvl="0" indent="0" algn="l" rtl="0">
              <a:lnSpc>
                <a:spcPct val="100000"/>
              </a:lnSpc>
              <a:spcBef>
                <a:spcPts val="800"/>
              </a:spcBef>
              <a:spcAft>
                <a:spcPts val="800"/>
              </a:spcAft>
              <a:buClr>
                <a:schemeClr val="dk1"/>
              </a:buClr>
              <a:buSzPts val="1100"/>
              <a:buFont typeface="Arial"/>
              <a:buNone/>
            </a:pPr>
            <a:r>
              <a:rPr lang="en" sz="1500">
                <a:solidFill>
                  <a:srgbClr val="00FF00"/>
                </a:solidFill>
                <a:latin typeface="Inconsolata"/>
                <a:ea typeface="Inconsolata"/>
                <a:cs typeface="Inconsolata"/>
                <a:sym typeface="Inconsolata"/>
              </a:rPr>
              <a:t>   [10/12/2019 04:32:13 PM]   41.34.54.233  user=testerA "Login Failed"` </a:t>
            </a:r>
            <a:endParaRPr sz="1500">
              <a:solidFill>
                <a:srgbClr val="00FF00"/>
              </a:solidFill>
              <a:latin typeface="Inconsolata"/>
              <a:ea typeface="Inconsolata"/>
              <a:cs typeface="Inconsolata"/>
              <a:sym typeface="Inconsolata"/>
            </a:endParaRPr>
          </a:p>
        </p:txBody>
      </p:sp>
      <p:sp>
        <p:nvSpPr>
          <p:cNvPr id="2528" name="Google Shape;2528;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Log Correlation</a:t>
            </a:r>
            <a:endParaRPr/>
          </a:p>
        </p:txBody>
      </p:sp>
      <p:sp>
        <p:nvSpPr>
          <p:cNvPr id="2529" name="Google Shape;2529;p1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 following log entries correlated together indicate a potentially suspicious security event, such as a brute force attack.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530" name="Google Shape;2530;p1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48</a:t>
            </a:fld>
            <a:endParaRPr sz="6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534"/>
        <p:cNvGrpSpPr/>
        <p:nvPr/>
      </p:nvGrpSpPr>
      <p:grpSpPr>
        <a:xfrm>
          <a:off x="0" y="0"/>
          <a:ext cx="0" cy="0"/>
          <a:chOff x="0" y="0"/>
          <a:chExt cx="0" cy="0"/>
        </a:xfrm>
      </p:grpSpPr>
      <p:sp>
        <p:nvSpPr>
          <p:cNvPr id="2535" name="Google Shape;2535;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Correlation Rules</a:t>
            </a:r>
            <a:endParaRPr/>
          </a:p>
        </p:txBody>
      </p:sp>
      <p:sp>
        <p:nvSpPr>
          <p:cNvPr id="2536" name="Google Shape;2536;p1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Log correlation identifies security events by using correlation rules.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537" name="Google Shape;2537;p155"/>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a:t>Correlation rules are the logic used to identify security events.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538" name="Google Shape;2538;p155"/>
          <p:cNvSpPr txBox="1">
            <a:spLocks noGrp="1"/>
          </p:cNvSpPr>
          <p:nvPr>
            <p:ph type="subTitle" idx="4"/>
          </p:nvPr>
        </p:nvSpPr>
        <p:spPr>
          <a:xfrm>
            <a:off x="35722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a:t>Correlation rules look at a sequence of events that can identify a potential security issue.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539" name="Google Shape;2539;p155"/>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a:t>Correlation rules are often dynamic, which means they can change depending on how effective they are.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540" name="Google Shape;2540;p1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grpSp>
        <p:nvGrpSpPr>
          <p:cNvPr id="2541" name="Google Shape;2541;p155"/>
          <p:cNvGrpSpPr/>
          <p:nvPr/>
        </p:nvGrpSpPr>
        <p:grpSpPr>
          <a:xfrm>
            <a:off x="457181" y="1345103"/>
            <a:ext cx="533372" cy="533480"/>
            <a:chOff x="457200" y="1378813"/>
            <a:chExt cx="695400" cy="695450"/>
          </a:xfrm>
        </p:grpSpPr>
        <p:sp>
          <p:nvSpPr>
            <p:cNvPr id="2542" name="Google Shape;2542;p155"/>
            <p:cNvSpPr/>
            <p:nvPr/>
          </p:nvSpPr>
          <p:spPr>
            <a:xfrm>
              <a:off x="457200" y="1378813"/>
              <a:ext cx="695400" cy="621300"/>
            </a:xfrm>
            <a:prstGeom prst="roundRect">
              <a:avLst>
                <a:gd name="adj" fmla="val 16667"/>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543" name="Google Shape;2543;p155"/>
            <p:cNvSpPr/>
            <p:nvPr/>
          </p:nvSpPr>
          <p:spPr>
            <a:xfrm rot="10800000">
              <a:off x="634726" y="1885638"/>
              <a:ext cx="340325" cy="188625"/>
            </a:xfrm>
            <a:prstGeom prst="flowChartExtra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pic>
        <p:nvPicPr>
          <p:cNvPr id="2084" name="Google Shape;2084;p111"/>
          <p:cNvPicPr preferRelativeResize="0"/>
          <p:nvPr/>
        </p:nvPicPr>
        <p:blipFill rotWithShape="1">
          <a:blip r:embed="rId3">
            <a:alphaModFix/>
          </a:blip>
          <a:srcRect/>
          <a:stretch/>
        </p:blipFill>
        <p:spPr>
          <a:xfrm>
            <a:off x="175" y="0"/>
            <a:ext cx="9144000" cy="5143500"/>
          </a:xfrm>
          <a:prstGeom prst="rect">
            <a:avLst/>
          </a:prstGeom>
          <a:noFill/>
          <a:ln>
            <a:noFill/>
          </a:ln>
        </p:spPr>
      </p:pic>
      <p:sp>
        <p:nvSpPr>
          <p:cNvPr id="2085" name="Google Shape;2085;p111"/>
          <p:cNvSpPr/>
          <p:nvPr/>
        </p:nvSpPr>
        <p:spPr>
          <a:xfrm rot="-5400000" flipH="1">
            <a:off x="1018525" y="638050"/>
            <a:ext cx="1749300" cy="3786000"/>
          </a:xfrm>
          <a:prstGeom prst="rect">
            <a:avLst/>
          </a:prstGeom>
          <a:gradFill>
            <a:gsLst>
              <a:gs pos="0">
                <a:srgbClr val="11529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11"/>
          <p:cNvSpPr txBox="1">
            <a:spLocks noGrp="1"/>
          </p:cNvSpPr>
          <p:nvPr>
            <p:ph type="body" idx="3"/>
          </p:nvPr>
        </p:nvSpPr>
        <p:spPr>
          <a:xfrm>
            <a:off x="0" y="1721400"/>
            <a:ext cx="3548700" cy="17007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sz="1500">
                <a:solidFill>
                  <a:srgbClr val="FFFFFF"/>
                </a:solidFill>
              </a:rPr>
              <a:t>Over the next two weeks we will learn about SIEM (pronounced “sim”) technology, which organizations use to monitor and identify security incidents.</a:t>
            </a:r>
            <a:endParaRPr sz="1500">
              <a:solidFill>
                <a:srgbClr val="FFFFFF"/>
              </a:solidFill>
            </a:endParaRPr>
          </a:p>
        </p:txBody>
      </p:sp>
      <p:sp>
        <p:nvSpPr>
          <p:cNvPr id="2087" name="Google Shape;2087;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a:t>
            </a:fld>
            <a:endParaRPr sz="6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pic>
        <p:nvPicPr>
          <p:cNvPr id="2548" name="Google Shape;2548;p156"/>
          <p:cNvPicPr preferRelativeResize="0"/>
          <p:nvPr/>
        </p:nvPicPr>
        <p:blipFill rotWithShape="1">
          <a:blip r:embed="rId3">
            <a:alphaModFix/>
          </a:blip>
          <a:srcRect l="678" t="13868" r="13447" b="13861"/>
          <a:stretch/>
        </p:blipFill>
        <p:spPr>
          <a:xfrm>
            <a:off x="-20675" y="0"/>
            <a:ext cx="9168602" cy="5143504"/>
          </a:xfrm>
          <a:prstGeom prst="rect">
            <a:avLst/>
          </a:prstGeom>
          <a:noFill/>
          <a:ln>
            <a:noFill/>
          </a:ln>
        </p:spPr>
      </p:pic>
      <p:sp>
        <p:nvSpPr>
          <p:cNvPr id="2549" name="Google Shape;2549;p1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Correlation Rule</a:t>
            </a:r>
            <a:endParaRPr>
              <a:solidFill>
                <a:srgbClr val="FFFFFF"/>
              </a:solidFill>
            </a:endParaRPr>
          </a:p>
        </p:txBody>
      </p:sp>
      <p:sp>
        <p:nvSpPr>
          <p:cNvPr id="2550" name="Google Shape;2550;p156"/>
          <p:cNvSpPr txBox="1">
            <a:spLocks noGrp="1"/>
          </p:cNvSpPr>
          <p:nvPr>
            <p:ph type="subTitle" idx="1"/>
          </p:nvPr>
        </p:nvSpPr>
        <p:spPr>
          <a:xfrm>
            <a:off x="0" y="675975"/>
            <a:ext cx="4328400" cy="1618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900">
                <a:solidFill>
                  <a:srgbClr val="FFFFFF"/>
                </a:solidFill>
              </a:rPr>
              <a:t>For the list of logs we just looked at, we can create a correlation rule that detects an attempted brute force attack if all the following are true:</a:t>
            </a:r>
            <a:endParaRPr sz="1900">
              <a:solidFill>
                <a:srgbClr val="FFFFFF"/>
              </a:solidFill>
            </a:endParaRPr>
          </a:p>
          <a:p>
            <a:pPr marL="0" lvl="0" indent="0" algn="l" rtl="0">
              <a:spcBef>
                <a:spcPts val="0"/>
              </a:spcBef>
              <a:spcAft>
                <a:spcPts val="0"/>
              </a:spcAft>
              <a:buClr>
                <a:schemeClr val="dk1"/>
              </a:buClr>
              <a:buSzPts val="1100"/>
              <a:buFont typeface="Arial"/>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551" name="Google Shape;2551;p1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
        <p:nvSpPr>
          <p:cNvPr id="2552" name="Google Shape;2552;p1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53" name="Google Shape;2553;p156"/>
          <p:cNvSpPr/>
          <p:nvPr/>
        </p:nvSpPr>
        <p:spPr>
          <a:xfrm>
            <a:off x="1141275" y="2462099"/>
            <a:ext cx="2680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56"/>
          <p:cNvSpPr txBox="1">
            <a:spLocks noGrp="1"/>
          </p:cNvSpPr>
          <p:nvPr>
            <p:ph type="subTitle" idx="1"/>
          </p:nvPr>
        </p:nvSpPr>
        <p:spPr>
          <a:xfrm>
            <a:off x="-12177" y="2482049"/>
            <a:ext cx="4259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More than three failed logins</a:t>
            </a:r>
            <a:endParaRPr sz="1400" dirty="0">
              <a:latin typeface="Roboto"/>
              <a:ea typeface="Roboto"/>
              <a:cs typeface="Roboto"/>
              <a:sym typeface="Roboto"/>
            </a:endParaRPr>
          </a:p>
        </p:txBody>
      </p:sp>
      <p:sp>
        <p:nvSpPr>
          <p:cNvPr id="2555" name="Google Shape;2555;p156"/>
          <p:cNvSpPr/>
          <p:nvPr/>
        </p:nvSpPr>
        <p:spPr>
          <a:xfrm>
            <a:off x="1141301" y="3051124"/>
            <a:ext cx="2680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56"/>
          <p:cNvSpPr/>
          <p:nvPr/>
        </p:nvSpPr>
        <p:spPr>
          <a:xfrm>
            <a:off x="1141301" y="3642199"/>
            <a:ext cx="2680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56"/>
          <p:cNvSpPr txBox="1">
            <a:spLocks noGrp="1"/>
          </p:cNvSpPr>
          <p:nvPr>
            <p:ph type="subTitle" idx="2"/>
          </p:nvPr>
        </p:nvSpPr>
        <p:spPr>
          <a:xfrm>
            <a:off x="-12154" y="3071074"/>
            <a:ext cx="4259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From the same user</a:t>
            </a:r>
            <a:endParaRPr sz="1400" dirty="0">
              <a:latin typeface="Roboto"/>
              <a:ea typeface="Roboto"/>
              <a:cs typeface="Roboto"/>
              <a:sym typeface="Roboto"/>
            </a:endParaRPr>
          </a:p>
        </p:txBody>
      </p:sp>
      <p:sp>
        <p:nvSpPr>
          <p:cNvPr id="2558" name="Google Shape;2558;p156"/>
          <p:cNvSpPr txBox="1">
            <a:spLocks noGrp="1"/>
          </p:cNvSpPr>
          <p:nvPr>
            <p:ph type="subTitle" idx="3"/>
          </p:nvPr>
        </p:nvSpPr>
        <p:spPr>
          <a:xfrm>
            <a:off x="-12200" y="3662149"/>
            <a:ext cx="4259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From the same IP address</a:t>
            </a:r>
            <a:endParaRPr>
              <a:latin typeface="Roboto"/>
              <a:ea typeface="Roboto"/>
              <a:cs typeface="Roboto"/>
              <a:sym typeface="Roboto"/>
            </a:endParaRPr>
          </a:p>
        </p:txBody>
      </p:sp>
      <p:sp>
        <p:nvSpPr>
          <p:cNvPr id="2559" name="Google Shape;2559;p156"/>
          <p:cNvSpPr/>
          <p:nvPr/>
        </p:nvSpPr>
        <p:spPr>
          <a:xfrm>
            <a:off x="1141301" y="4252692"/>
            <a:ext cx="26802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56"/>
          <p:cNvSpPr txBox="1">
            <a:spLocks noGrp="1"/>
          </p:cNvSpPr>
          <p:nvPr>
            <p:ph type="subTitle" idx="4"/>
          </p:nvPr>
        </p:nvSpPr>
        <p:spPr>
          <a:xfrm>
            <a:off x="-12200" y="4272642"/>
            <a:ext cx="4259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Within a five-minute period</a:t>
            </a:r>
            <a:endParaRPr>
              <a:latin typeface="Roboto"/>
              <a:ea typeface="Roboto"/>
              <a:cs typeface="Roboto"/>
              <a:sym typeface="Roboto"/>
            </a:endParaRPr>
          </a:p>
        </p:txBody>
      </p:sp>
      <p:pic>
        <p:nvPicPr>
          <p:cNvPr id="2561" name="Google Shape;2561;p156"/>
          <p:cNvPicPr preferRelativeResize="0"/>
          <p:nvPr/>
        </p:nvPicPr>
        <p:blipFill rotWithShape="1">
          <a:blip r:embed="rId4">
            <a:alphaModFix/>
          </a:blip>
          <a:srcRect t="465" b="475"/>
          <a:stretch/>
        </p:blipFill>
        <p:spPr>
          <a:xfrm>
            <a:off x="457193" y="2482049"/>
            <a:ext cx="577805" cy="446400"/>
          </a:xfrm>
          <a:prstGeom prst="rect">
            <a:avLst/>
          </a:prstGeom>
          <a:noFill/>
          <a:ln>
            <a:noFill/>
          </a:ln>
        </p:spPr>
      </p:pic>
      <p:pic>
        <p:nvPicPr>
          <p:cNvPr id="2562" name="Google Shape;2562;p156"/>
          <p:cNvPicPr preferRelativeResize="0"/>
          <p:nvPr/>
        </p:nvPicPr>
        <p:blipFill rotWithShape="1">
          <a:blip r:embed="rId4">
            <a:alphaModFix/>
          </a:blip>
          <a:srcRect t="465" b="475"/>
          <a:stretch/>
        </p:blipFill>
        <p:spPr>
          <a:xfrm>
            <a:off x="457193" y="3071074"/>
            <a:ext cx="577805" cy="446400"/>
          </a:xfrm>
          <a:prstGeom prst="rect">
            <a:avLst/>
          </a:prstGeom>
          <a:noFill/>
          <a:ln>
            <a:noFill/>
          </a:ln>
        </p:spPr>
      </p:pic>
      <p:pic>
        <p:nvPicPr>
          <p:cNvPr id="2563" name="Google Shape;2563;p156"/>
          <p:cNvPicPr preferRelativeResize="0"/>
          <p:nvPr/>
        </p:nvPicPr>
        <p:blipFill rotWithShape="1">
          <a:blip r:embed="rId4">
            <a:alphaModFix/>
          </a:blip>
          <a:srcRect t="465" b="475"/>
          <a:stretch/>
        </p:blipFill>
        <p:spPr>
          <a:xfrm>
            <a:off x="457193" y="3662149"/>
            <a:ext cx="577805" cy="446400"/>
          </a:xfrm>
          <a:prstGeom prst="rect">
            <a:avLst/>
          </a:prstGeom>
          <a:noFill/>
          <a:ln>
            <a:noFill/>
          </a:ln>
        </p:spPr>
      </p:pic>
      <p:pic>
        <p:nvPicPr>
          <p:cNvPr id="2564" name="Google Shape;2564;p156"/>
          <p:cNvPicPr preferRelativeResize="0"/>
          <p:nvPr/>
        </p:nvPicPr>
        <p:blipFill rotWithShape="1">
          <a:blip r:embed="rId4">
            <a:alphaModFix/>
          </a:blip>
          <a:srcRect t="465" b="475"/>
          <a:stretch/>
        </p:blipFill>
        <p:spPr>
          <a:xfrm>
            <a:off x="457193" y="4272642"/>
            <a:ext cx="577805" cy="446400"/>
          </a:xfrm>
          <a:prstGeom prst="rect">
            <a:avLst/>
          </a:prstGeom>
          <a:noFill/>
          <a:ln>
            <a:noFill/>
          </a:ln>
        </p:spPr>
      </p:pic>
      <p:cxnSp>
        <p:nvCxnSpPr>
          <p:cNvPr id="2565" name="Google Shape;2565;p156"/>
          <p:cNvCxnSpPr/>
          <p:nvPr/>
        </p:nvCxnSpPr>
        <p:spPr>
          <a:xfrm>
            <a:off x="274375" y="640080"/>
            <a:ext cx="41358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69"/>
        <p:cNvGrpSpPr/>
        <p:nvPr/>
      </p:nvGrpSpPr>
      <p:grpSpPr>
        <a:xfrm>
          <a:off x="0" y="0"/>
          <a:ext cx="0" cy="0"/>
          <a:chOff x="0" y="0"/>
          <a:chExt cx="0" cy="0"/>
        </a:xfrm>
      </p:grpSpPr>
      <p:pic>
        <p:nvPicPr>
          <p:cNvPr id="2570" name="Google Shape;2570;p157"/>
          <p:cNvPicPr preferRelativeResize="0"/>
          <p:nvPr/>
        </p:nvPicPr>
        <p:blipFill>
          <a:blip r:embed="rId3">
            <a:alphaModFix/>
          </a:blip>
          <a:stretch>
            <a:fillRect/>
          </a:stretch>
        </p:blipFill>
        <p:spPr>
          <a:xfrm>
            <a:off x="0" y="0"/>
            <a:ext cx="9144000" cy="5143505"/>
          </a:xfrm>
          <a:prstGeom prst="rect">
            <a:avLst/>
          </a:prstGeom>
          <a:noFill/>
          <a:ln>
            <a:noFill/>
          </a:ln>
        </p:spPr>
      </p:pic>
      <p:sp>
        <p:nvSpPr>
          <p:cNvPr id="2571" name="Google Shape;2571;p1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51</a:t>
            </a:fld>
            <a:endParaRPr sz="600">
              <a:solidFill>
                <a:srgbClr val="FFFFFF"/>
              </a:solidFill>
            </a:endParaRPr>
          </a:p>
        </p:txBody>
      </p:sp>
      <p:sp>
        <p:nvSpPr>
          <p:cNvPr id="2572" name="Google Shape;2572;p157"/>
          <p:cNvSpPr txBox="1">
            <a:spLocks noGrp="1"/>
          </p:cNvSpPr>
          <p:nvPr>
            <p:ph type="title"/>
          </p:nvPr>
        </p:nvSpPr>
        <p:spPr>
          <a:xfrm>
            <a:off x="3590825" y="1344175"/>
            <a:ext cx="4212900" cy="27882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FFF2CC"/>
                </a:solidFill>
                <a:latin typeface="Roboto"/>
                <a:ea typeface="Roboto"/>
                <a:cs typeface="Roboto"/>
                <a:sym typeface="Roboto"/>
              </a:rPr>
              <a:t>Once a rule is triggered, </a:t>
            </a:r>
            <a:br>
              <a:rPr lang="en">
                <a:solidFill>
                  <a:srgbClr val="FFF2CC"/>
                </a:solidFill>
                <a:latin typeface="Roboto"/>
                <a:ea typeface="Roboto"/>
                <a:cs typeface="Roboto"/>
                <a:sym typeface="Roboto"/>
              </a:rPr>
            </a:br>
            <a:r>
              <a:rPr lang="en">
                <a:solidFill>
                  <a:srgbClr val="FFF2CC"/>
                </a:solidFill>
                <a:latin typeface="Roboto"/>
                <a:ea typeface="Roboto"/>
                <a:cs typeface="Roboto"/>
                <a:sym typeface="Roboto"/>
              </a:rPr>
              <a:t>we need to decide what action to take. </a:t>
            </a:r>
            <a:endParaRPr>
              <a:solidFill>
                <a:srgbClr val="FFF2CC"/>
              </a:solidFill>
              <a:latin typeface="Roboto"/>
              <a:ea typeface="Roboto"/>
              <a:cs typeface="Roboto"/>
              <a:sym typeface="Roboto"/>
            </a:endParaRPr>
          </a:p>
          <a:p>
            <a:pPr marL="0" lvl="0" indent="0" algn="l" rtl="0">
              <a:lnSpc>
                <a:spcPct val="115000"/>
              </a:lnSpc>
              <a:spcBef>
                <a:spcPts val="1200"/>
              </a:spcBef>
              <a:spcAft>
                <a:spcPts val="1200"/>
              </a:spcAft>
              <a:buClr>
                <a:schemeClr val="dk1"/>
              </a:buClr>
              <a:buSzPts val="1100"/>
              <a:buFont typeface="Arial"/>
              <a:buNone/>
            </a:pPr>
            <a:r>
              <a:rPr lang="en">
                <a:solidFill>
                  <a:srgbClr val="FFF2CC"/>
                </a:solidFill>
                <a:latin typeface="Roboto"/>
                <a:ea typeface="Roboto"/>
                <a:cs typeface="Roboto"/>
                <a:sym typeface="Roboto"/>
              </a:rPr>
              <a:t>The most common response is an </a:t>
            </a:r>
            <a:r>
              <a:rPr lang="en" b="1">
                <a:solidFill>
                  <a:srgbClr val="FFF2CC"/>
                </a:solidFill>
                <a:latin typeface="Roboto"/>
                <a:ea typeface="Roboto"/>
                <a:cs typeface="Roboto"/>
                <a:sym typeface="Roboto"/>
              </a:rPr>
              <a:t>alert</a:t>
            </a:r>
            <a:r>
              <a:rPr lang="en">
                <a:solidFill>
                  <a:srgbClr val="FFF2CC"/>
                </a:solidFill>
                <a:latin typeface="Roboto"/>
                <a:ea typeface="Roboto"/>
                <a:cs typeface="Roboto"/>
                <a:sym typeface="Roboto"/>
              </a:rPr>
              <a:t>.</a:t>
            </a:r>
            <a:endParaRPr>
              <a:solidFill>
                <a:srgbClr val="FFF2CC"/>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76"/>
        <p:cNvGrpSpPr/>
        <p:nvPr/>
      </p:nvGrpSpPr>
      <p:grpSpPr>
        <a:xfrm>
          <a:off x="0" y="0"/>
          <a:ext cx="0" cy="0"/>
          <a:chOff x="0" y="0"/>
          <a:chExt cx="0" cy="0"/>
        </a:xfrm>
      </p:grpSpPr>
      <p:sp>
        <p:nvSpPr>
          <p:cNvPr id="2577" name="Google Shape;2577;p158"/>
          <p:cNvSpPr txBox="1">
            <a:spLocks noGrp="1"/>
          </p:cNvSpPr>
          <p:nvPr>
            <p:ph type="title"/>
          </p:nvPr>
        </p:nvSpPr>
        <p:spPr>
          <a:xfrm>
            <a:off x="2483325" y="1745475"/>
            <a:ext cx="5945700" cy="1391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700">
                <a:solidFill>
                  <a:schemeClr val="dk1"/>
                </a:solidFill>
                <a:latin typeface="Roboto Light"/>
                <a:ea typeface="Roboto Light"/>
                <a:cs typeface="Roboto Light"/>
                <a:sym typeface="Roboto Light"/>
              </a:rPr>
              <a:t>A </a:t>
            </a:r>
            <a:r>
              <a:rPr lang="en" sz="2700" b="1">
                <a:latin typeface="Roboto"/>
                <a:ea typeface="Roboto"/>
                <a:cs typeface="Roboto"/>
                <a:sym typeface="Roboto"/>
              </a:rPr>
              <a:t>correlation alert</a:t>
            </a:r>
            <a:r>
              <a:rPr lang="en" sz="2700">
                <a:latin typeface="Roboto"/>
                <a:ea typeface="Roboto"/>
                <a:cs typeface="Roboto"/>
                <a:sym typeface="Roboto"/>
              </a:rPr>
              <a:t> </a:t>
            </a:r>
            <a:r>
              <a:rPr lang="en" sz="2700">
                <a:latin typeface="Roboto Light"/>
                <a:ea typeface="Roboto Light"/>
                <a:cs typeface="Roboto Light"/>
                <a:sym typeface="Roboto Light"/>
              </a:rPr>
              <a:t>is a notification </a:t>
            </a:r>
            <a:br>
              <a:rPr lang="en" sz="2700">
                <a:latin typeface="Roboto Light"/>
                <a:ea typeface="Roboto Light"/>
                <a:cs typeface="Roboto Light"/>
                <a:sym typeface="Roboto Light"/>
              </a:rPr>
            </a:br>
            <a:r>
              <a:rPr lang="en" sz="2700">
                <a:latin typeface="Roboto Light"/>
                <a:ea typeface="Roboto Light"/>
                <a:cs typeface="Roboto Light"/>
                <a:sym typeface="Roboto Light"/>
              </a:rPr>
              <a:t>that correlation rules have been </a:t>
            </a:r>
            <a:br>
              <a:rPr lang="en" sz="2700">
                <a:latin typeface="Roboto Light"/>
                <a:ea typeface="Roboto Light"/>
                <a:cs typeface="Roboto Light"/>
                <a:sym typeface="Roboto Light"/>
              </a:rPr>
            </a:br>
            <a:r>
              <a:rPr lang="en" sz="2700">
                <a:latin typeface="Roboto Light"/>
                <a:ea typeface="Roboto Light"/>
                <a:cs typeface="Roboto Light"/>
                <a:sym typeface="Roboto Light"/>
              </a:rPr>
              <a:t>met and an event was detected.</a:t>
            </a:r>
            <a:endParaRPr sz="2700"/>
          </a:p>
        </p:txBody>
      </p:sp>
      <p:pic>
        <p:nvPicPr>
          <p:cNvPr id="2578" name="Google Shape;2578;p158"/>
          <p:cNvPicPr preferRelativeResize="0"/>
          <p:nvPr/>
        </p:nvPicPr>
        <p:blipFill>
          <a:blip r:embed="rId3">
            <a:alphaModFix/>
          </a:blip>
          <a:stretch>
            <a:fillRect/>
          </a:stretch>
        </p:blipFill>
        <p:spPr>
          <a:xfrm>
            <a:off x="1096775" y="1925752"/>
            <a:ext cx="1049850" cy="1535976"/>
          </a:xfrm>
          <a:prstGeom prst="rect">
            <a:avLst/>
          </a:prstGeom>
          <a:noFill/>
          <a:ln>
            <a:noFill/>
          </a:ln>
        </p:spPr>
      </p:pic>
      <p:sp>
        <p:nvSpPr>
          <p:cNvPr id="2579" name="Google Shape;2579;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1DADF"/>
        </a:solidFill>
        <a:effectLst/>
      </p:bgPr>
    </p:bg>
    <p:spTree>
      <p:nvGrpSpPr>
        <p:cNvPr id="1" name="Shape 2583"/>
        <p:cNvGrpSpPr/>
        <p:nvPr/>
      </p:nvGrpSpPr>
      <p:grpSpPr>
        <a:xfrm>
          <a:off x="0" y="0"/>
          <a:ext cx="0" cy="0"/>
          <a:chOff x="0" y="0"/>
          <a:chExt cx="0" cy="0"/>
        </a:xfrm>
      </p:grpSpPr>
      <p:sp>
        <p:nvSpPr>
          <p:cNvPr id="2584" name="Google Shape;2584;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Correlation Alerts</a:t>
            </a:r>
            <a:endParaRPr/>
          </a:p>
        </p:txBody>
      </p:sp>
      <p:sp>
        <p:nvSpPr>
          <p:cNvPr id="2585" name="Google Shape;2585;p1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Correlation alerts can have multiple delivery methods.</a:t>
            </a:r>
            <a:endParaRPr/>
          </a:p>
        </p:txBody>
      </p:sp>
      <p:sp>
        <p:nvSpPr>
          <p:cNvPr id="2586" name="Google Shape;2586;p159"/>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Displays on the screen at a SOC.</a:t>
            </a:r>
            <a:endParaRPr sz="1600"/>
          </a:p>
        </p:txBody>
      </p:sp>
      <p:sp>
        <p:nvSpPr>
          <p:cNvPr id="2587" name="Google Shape;2587;p159"/>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Notifications sent with phone calls, text messages, or emails.</a:t>
            </a:r>
            <a:endParaRPr sz="1600"/>
          </a:p>
        </p:txBody>
      </p:sp>
      <p:sp>
        <p:nvSpPr>
          <p:cNvPr id="2588" name="Google Shape;2588;p159"/>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Alerts are often designed to notify multiple individuals for faster response.</a:t>
            </a:r>
            <a:endParaRPr sz="1600"/>
          </a:p>
        </p:txBody>
      </p:sp>
      <p:sp>
        <p:nvSpPr>
          <p:cNvPr id="2589" name="Google Shape;2589;p159"/>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Alerts typically provide high-level details of the reason for the alert.</a:t>
            </a:r>
            <a:endParaRPr sz="1600"/>
          </a:p>
        </p:txBody>
      </p:sp>
      <p:sp>
        <p:nvSpPr>
          <p:cNvPr id="2590" name="Google Shape;2590;p1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grpSp>
        <p:nvGrpSpPr>
          <p:cNvPr id="2591" name="Google Shape;2591;p159"/>
          <p:cNvGrpSpPr/>
          <p:nvPr/>
        </p:nvGrpSpPr>
        <p:grpSpPr>
          <a:xfrm>
            <a:off x="234200" y="2136238"/>
            <a:ext cx="334900" cy="316575"/>
            <a:chOff x="234200" y="2136238"/>
            <a:chExt cx="334900" cy="316575"/>
          </a:xfrm>
        </p:grpSpPr>
        <p:sp>
          <p:nvSpPr>
            <p:cNvPr id="2592" name="Google Shape;2592;p159"/>
            <p:cNvSpPr/>
            <p:nvPr/>
          </p:nvSpPr>
          <p:spPr>
            <a:xfrm>
              <a:off x="302800" y="2143200"/>
              <a:ext cx="207300" cy="2832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3" name="Google Shape;2593;p159"/>
            <p:cNvPicPr preferRelativeResize="0"/>
            <p:nvPr/>
          </p:nvPicPr>
          <p:blipFill>
            <a:blip r:embed="rId3">
              <a:alphaModFix/>
            </a:blip>
            <a:stretch>
              <a:fillRect/>
            </a:stretch>
          </p:blipFill>
          <p:spPr>
            <a:xfrm>
              <a:off x="234200" y="2136238"/>
              <a:ext cx="334900" cy="316575"/>
            </a:xfrm>
            <a:prstGeom prst="rect">
              <a:avLst/>
            </a:prstGeom>
            <a:noFill/>
            <a:ln>
              <a:noFill/>
            </a:ln>
          </p:spPr>
        </p:pic>
      </p:grpSp>
      <p:grpSp>
        <p:nvGrpSpPr>
          <p:cNvPr id="2594" name="Google Shape;2594;p159"/>
          <p:cNvGrpSpPr/>
          <p:nvPr/>
        </p:nvGrpSpPr>
        <p:grpSpPr>
          <a:xfrm>
            <a:off x="234200" y="2980513"/>
            <a:ext cx="334900" cy="316575"/>
            <a:chOff x="234200" y="2980513"/>
            <a:chExt cx="334900" cy="316575"/>
          </a:xfrm>
        </p:grpSpPr>
        <p:sp>
          <p:nvSpPr>
            <p:cNvPr id="2595" name="Google Shape;2595;p159"/>
            <p:cNvSpPr/>
            <p:nvPr/>
          </p:nvSpPr>
          <p:spPr>
            <a:xfrm>
              <a:off x="306775" y="2987875"/>
              <a:ext cx="207300" cy="2832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6" name="Google Shape;2596;p159"/>
            <p:cNvPicPr preferRelativeResize="0"/>
            <p:nvPr/>
          </p:nvPicPr>
          <p:blipFill>
            <a:blip r:embed="rId3">
              <a:alphaModFix/>
            </a:blip>
            <a:stretch>
              <a:fillRect/>
            </a:stretch>
          </p:blipFill>
          <p:spPr>
            <a:xfrm>
              <a:off x="234200" y="2980513"/>
              <a:ext cx="334900" cy="316575"/>
            </a:xfrm>
            <a:prstGeom prst="rect">
              <a:avLst/>
            </a:prstGeom>
            <a:noFill/>
            <a:ln>
              <a:noFill/>
            </a:ln>
          </p:spPr>
        </p:pic>
      </p:grpSp>
      <p:grpSp>
        <p:nvGrpSpPr>
          <p:cNvPr id="2597" name="Google Shape;2597;p159"/>
          <p:cNvGrpSpPr/>
          <p:nvPr/>
        </p:nvGrpSpPr>
        <p:grpSpPr>
          <a:xfrm>
            <a:off x="234200" y="3824788"/>
            <a:ext cx="334900" cy="316575"/>
            <a:chOff x="234200" y="3824788"/>
            <a:chExt cx="334900" cy="316575"/>
          </a:xfrm>
        </p:grpSpPr>
        <p:sp>
          <p:nvSpPr>
            <p:cNvPr id="2598" name="Google Shape;2598;p159"/>
            <p:cNvSpPr/>
            <p:nvPr/>
          </p:nvSpPr>
          <p:spPr>
            <a:xfrm>
              <a:off x="298000" y="3824800"/>
              <a:ext cx="207300" cy="2832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9" name="Google Shape;2599;p159"/>
            <p:cNvPicPr preferRelativeResize="0"/>
            <p:nvPr/>
          </p:nvPicPr>
          <p:blipFill>
            <a:blip r:embed="rId3">
              <a:alphaModFix/>
            </a:blip>
            <a:stretch>
              <a:fillRect/>
            </a:stretch>
          </p:blipFill>
          <p:spPr>
            <a:xfrm>
              <a:off x="234200" y="3824788"/>
              <a:ext cx="334900" cy="316575"/>
            </a:xfrm>
            <a:prstGeom prst="rect">
              <a:avLst/>
            </a:prstGeom>
            <a:noFill/>
            <a:ln>
              <a:noFill/>
            </a:ln>
          </p:spPr>
        </p:pic>
      </p:grpSp>
      <p:grpSp>
        <p:nvGrpSpPr>
          <p:cNvPr id="2600" name="Google Shape;2600;p159"/>
          <p:cNvGrpSpPr/>
          <p:nvPr/>
        </p:nvGrpSpPr>
        <p:grpSpPr>
          <a:xfrm>
            <a:off x="234200" y="1258663"/>
            <a:ext cx="334900" cy="316575"/>
            <a:chOff x="234200" y="1258663"/>
            <a:chExt cx="334900" cy="316575"/>
          </a:xfrm>
        </p:grpSpPr>
        <p:sp>
          <p:nvSpPr>
            <p:cNvPr id="2601" name="Google Shape;2601;p159"/>
            <p:cNvSpPr/>
            <p:nvPr/>
          </p:nvSpPr>
          <p:spPr>
            <a:xfrm>
              <a:off x="302800" y="1258675"/>
              <a:ext cx="207300" cy="2832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02" name="Google Shape;2602;p159"/>
            <p:cNvPicPr preferRelativeResize="0"/>
            <p:nvPr/>
          </p:nvPicPr>
          <p:blipFill>
            <a:blip r:embed="rId3">
              <a:alphaModFix/>
            </a:blip>
            <a:stretch>
              <a:fillRect/>
            </a:stretch>
          </p:blipFill>
          <p:spPr>
            <a:xfrm>
              <a:off x="234200" y="1258663"/>
              <a:ext cx="334900" cy="316575"/>
            </a:xfrm>
            <a:prstGeom prst="rect">
              <a:avLst/>
            </a:prstGeom>
            <a:noFill/>
            <a:ln>
              <a:noFill/>
            </a:ln>
          </p:spPr>
        </p:pic>
      </p:grpSp>
      <p:sp>
        <p:nvSpPr>
          <p:cNvPr id="2603" name="Google Shape;2603;p1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1DADF"/>
        </a:solidFill>
        <a:effectLst/>
      </p:bgPr>
    </p:bg>
    <p:spTree>
      <p:nvGrpSpPr>
        <p:cNvPr id="1" name="Shape 2607"/>
        <p:cNvGrpSpPr/>
        <p:nvPr/>
      </p:nvGrpSpPr>
      <p:grpSpPr>
        <a:xfrm>
          <a:off x="0" y="0"/>
          <a:ext cx="0" cy="0"/>
          <a:chOff x="0" y="0"/>
          <a:chExt cx="0" cy="0"/>
        </a:xfrm>
      </p:grpSpPr>
      <p:sp>
        <p:nvSpPr>
          <p:cNvPr id="2608" name="Google Shape;2608;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Correlation Rule and Alert</a:t>
            </a:r>
            <a:endParaRPr/>
          </a:p>
        </p:txBody>
      </p:sp>
      <p:sp>
        <p:nvSpPr>
          <p:cNvPr id="2609" name="Google Shape;2609;p1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54</a:t>
            </a:fld>
            <a:endParaRPr sz="600"/>
          </a:p>
        </p:txBody>
      </p:sp>
      <p:sp>
        <p:nvSpPr>
          <p:cNvPr id="2610" name="Google Shape;2610;p160"/>
          <p:cNvSpPr txBox="1">
            <a:spLocks noGrp="1"/>
          </p:cNvSpPr>
          <p:nvPr>
            <p:ph type="subTitle" idx="1"/>
          </p:nvPr>
        </p:nvSpPr>
        <p:spPr>
          <a:xfrm>
            <a:off x="0" y="675975"/>
            <a:ext cx="4199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If the following is detected:</a:t>
            </a:r>
            <a:endParaRPr/>
          </a:p>
        </p:txBody>
      </p:sp>
      <p:sp>
        <p:nvSpPr>
          <p:cNvPr id="2611" name="Google Shape;2611;p160"/>
          <p:cNvSpPr txBox="1">
            <a:spLocks noGrp="1"/>
          </p:cNvSpPr>
          <p:nvPr>
            <p:ph type="subTitle" idx="1"/>
          </p:nvPr>
        </p:nvSpPr>
        <p:spPr>
          <a:xfrm>
            <a:off x="5221550" y="1620225"/>
            <a:ext cx="3666000" cy="3648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Send the following alerts:</a:t>
            </a:r>
            <a:endParaRPr/>
          </a:p>
        </p:txBody>
      </p:sp>
      <p:sp>
        <p:nvSpPr>
          <p:cNvPr id="2612" name="Google Shape;2612;p160"/>
          <p:cNvSpPr/>
          <p:nvPr/>
        </p:nvSpPr>
        <p:spPr>
          <a:xfrm>
            <a:off x="1055325" y="1158450"/>
            <a:ext cx="3346800" cy="7305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700">
                <a:latin typeface="Roboto"/>
                <a:ea typeface="Roboto"/>
                <a:cs typeface="Roboto"/>
                <a:sym typeface="Roboto"/>
              </a:rPr>
              <a:t>More than three failed logins</a:t>
            </a:r>
            <a:endParaRPr sz="1700">
              <a:latin typeface="Roboto"/>
              <a:ea typeface="Roboto"/>
              <a:cs typeface="Roboto"/>
              <a:sym typeface="Roboto"/>
            </a:endParaRPr>
          </a:p>
        </p:txBody>
      </p:sp>
      <p:sp>
        <p:nvSpPr>
          <p:cNvPr id="2613" name="Google Shape;2613;p160"/>
          <p:cNvSpPr/>
          <p:nvPr/>
        </p:nvSpPr>
        <p:spPr>
          <a:xfrm>
            <a:off x="5221550" y="2131788"/>
            <a:ext cx="3346800" cy="730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None/>
            </a:pPr>
            <a:r>
              <a:rPr lang="en" sz="1700" b="1">
                <a:latin typeface="Roboto"/>
                <a:ea typeface="Roboto"/>
                <a:cs typeface="Roboto"/>
                <a:sym typeface="Roboto"/>
              </a:rPr>
              <a:t>Phone call to SOC manager</a:t>
            </a:r>
            <a:endParaRPr sz="1700" b="1">
              <a:latin typeface="Roboto"/>
              <a:ea typeface="Roboto"/>
              <a:cs typeface="Roboto"/>
              <a:sym typeface="Roboto"/>
            </a:endParaRPr>
          </a:p>
        </p:txBody>
      </p:sp>
      <p:sp>
        <p:nvSpPr>
          <p:cNvPr id="2614" name="Google Shape;2614;p160"/>
          <p:cNvSpPr/>
          <p:nvPr/>
        </p:nvSpPr>
        <p:spPr>
          <a:xfrm>
            <a:off x="5221550" y="2942738"/>
            <a:ext cx="3346800" cy="7305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0"/>
              </a:spcAft>
              <a:buNone/>
            </a:pPr>
            <a:r>
              <a:rPr lang="en" sz="1700" b="1">
                <a:latin typeface="Roboto"/>
                <a:ea typeface="Roboto"/>
                <a:cs typeface="Roboto"/>
                <a:sym typeface="Roboto"/>
              </a:rPr>
              <a:t>Email to SOC distro list</a:t>
            </a:r>
            <a:endParaRPr sz="1700" b="1">
              <a:latin typeface="Roboto"/>
              <a:ea typeface="Roboto"/>
              <a:cs typeface="Roboto"/>
              <a:sym typeface="Roboto"/>
            </a:endParaRPr>
          </a:p>
        </p:txBody>
      </p:sp>
      <p:pic>
        <p:nvPicPr>
          <p:cNvPr id="2615" name="Google Shape;2615;p160"/>
          <p:cNvPicPr preferRelativeResize="0"/>
          <p:nvPr/>
        </p:nvPicPr>
        <p:blipFill>
          <a:blip r:embed="rId3">
            <a:alphaModFix/>
          </a:blip>
          <a:stretch>
            <a:fillRect/>
          </a:stretch>
        </p:blipFill>
        <p:spPr>
          <a:xfrm>
            <a:off x="4560350" y="1471344"/>
            <a:ext cx="439900" cy="2844905"/>
          </a:xfrm>
          <a:prstGeom prst="rect">
            <a:avLst/>
          </a:prstGeom>
          <a:noFill/>
          <a:ln>
            <a:noFill/>
          </a:ln>
        </p:spPr>
      </p:pic>
      <p:sp>
        <p:nvSpPr>
          <p:cNvPr id="2616" name="Google Shape;2616;p160"/>
          <p:cNvSpPr/>
          <p:nvPr/>
        </p:nvSpPr>
        <p:spPr>
          <a:xfrm>
            <a:off x="1055325" y="2069375"/>
            <a:ext cx="3346800" cy="7305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700">
                <a:latin typeface="Roboto"/>
                <a:ea typeface="Roboto"/>
                <a:cs typeface="Roboto"/>
                <a:sym typeface="Roboto"/>
              </a:rPr>
              <a:t>From the same user</a:t>
            </a:r>
            <a:endParaRPr sz="1700">
              <a:latin typeface="Roboto"/>
              <a:ea typeface="Roboto"/>
              <a:cs typeface="Roboto"/>
              <a:sym typeface="Roboto"/>
            </a:endParaRPr>
          </a:p>
        </p:txBody>
      </p:sp>
      <p:sp>
        <p:nvSpPr>
          <p:cNvPr id="2617" name="Google Shape;2617;p160"/>
          <p:cNvSpPr/>
          <p:nvPr/>
        </p:nvSpPr>
        <p:spPr>
          <a:xfrm>
            <a:off x="1055325" y="2980300"/>
            <a:ext cx="3346800" cy="7305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700">
                <a:latin typeface="Roboto"/>
                <a:ea typeface="Roboto"/>
                <a:cs typeface="Roboto"/>
                <a:sym typeface="Roboto"/>
              </a:rPr>
              <a:t>From the same IP address</a:t>
            </a:r>
            <a:endParaRPr sz="1700">
              <a:latin typeface="Roboto"/>
              <a:ea typeface="Roboto"/>
              <a:cs typeface="Roboto"/>
              <a:sym typeface="Roboto"/>
            </a:endParaRPr>
          </a:p>
        </p:txBody>
      </p:sp>
      <p:sp>
        <p:nvSpPr>
          <p:cNvPr id="2618" name="Google Shape;2618;p160"/>
          <p:cNvSpPr/>
          <p:nvPr/>
        </p:nvSpPr>
        <p:spPr>
          <a:xfrm>
            <a:off x="1055325" y="3846800"/>
            <a:ext cx="3346800" cy="7305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700">
                <a:latin typeface="Roboto"/>
                <a:ea typeface="Roboto"/>
                <a:cs typeface="Roboto"/>
                <a:sym typeface="Roboto"/>
              </a:rPr>
              <a:t>Within a five-minute period</a:t>
            </a:r>
            <a:endParaRPr sz="1700">
              <a:latin typeface="Roboto"/>
              <a:ea typeface="Roboto"/>
              <a:cs typeface="Roboto"/>
              <a:sym typeface="Roboto"/>
            </a:endParaRPr>
          </a:p>
        </p:txBody>
      </p:sp>
      <p:grpSp>
        <p:nvGrpSpPr>
          <p:cNvPr id="2619" name="Google Shape;2619;p160"/>
          <p:cNvGrpSpPr/>
          <p:nvPr/>
        </p:nvGrpSpPr>
        <p:grpSpPr>
          <a:xfrm>
            <a:off x="457200" y="1315800"/>
            <a:ext cx="439904" cy="415800"/>
            <a:chOff x="457200" y="1315800"/>
            <a:chExt cx="439904" cy="415800"/>
          </a:xfrm>
        </p:grpSpPr>
        <p:sp>
          <p:nvSpPr>
            <p:cNvPr id="2620" name="Google Shape;2620;p160"/>
            <p:cNvSpPr/>
            <p:nvPr/>
          </p:nvSpPr>
          <p:spPr>
            <a:xfrm>
              <a:off x="573500" y="1315800"/>
              <a:ext cx="207300" cy="3648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1" name="Google Shape;2621;p160"/>
            <p:cNvPicPr preferRelativeResize="0"/>
            <p:nvPr/>
          </p:nvPicPr>
          <p:blipFill>
            <a:blip r:embed="rId4">
              <a:alphaModFix/>
            </a:blip>
            <a:stretch>
              <a:fillRect/>
            </a:stretch>
          </p:blipFill>
          <p:spPr>
            <a:xfrm>
              <a:off x="457200" y="1315800"/>
              <a:ext cx="439904" cy="415800"/>
            </a:xfrm>
            <a:prstGeom prst="rect">
              <a:avLst/>
            </a:prstGeom>
            <a:noFill/>
            <a:ln>
              <a:noFill/>
            </a:ln>
          </p:spPr>
        </p:pic>
      </p:grpSp>
      <p:grpSp>
        <p:nvGrpSpPr>
          <p:cNvPr id="2622" name="Google Shape;2622;p160"/>
          <p:cNvGrpSpPr/>
          <p:nvPr/>
        </p:nvGrpSpPr>
        <p:grpSpPr>
          <a:xfrm>
            <a:off x="457200" y="2226725"/>
            <a:ext cx="439904" cy="415800"/>
            <a:chOff x="457200" y="2226725"/>
            <a:chExt cx="439904" cy="415800"/>
          </a:xfrm>
        </p:grpSpPr>
        <p:sp>
          <p:nvSpPr>
            <p:cNvPr id="2623" name="Google Shape;2623;p160"/>
            <p:cNvSpPr/>
            <p:nvPr/>
          </p:nvSpPr>
          <p:spPr>
            <a:xfrm>
              <a:off x="573500" y="2243725"/>
              <a:ext cx="207300" cy="3648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4" name="Google Shape;2624;p160"/>
            <p:cNvPicPr preferRelativeResize="0"/>
            <p:nvPr/>
          </p:nvPicPr>
          <p:blipFill>
            <a:blip r:embed="rId4">
              <a:alphaModFix/>
            </a:blip>
            <a:stretch>
              <a:fillRect/>
            </a:stretch>
          </p:blipFill>
          <p:spPr>
            <a:xfrm>
              <a:off x="457200" y="2226725"/>
              <a:ext cx="439904" cy="415800"/>
            </a:xfrm>
            <a:prstGeom prst="rect">
              <a:avLst/>
            </a:prstGeom>
            <a:noFill/>
            <a:ln>
              <a:noFill/>
            </a:ln>
          </p:spPr>
        </p:pic>
      </p:grpSp>
      <p:grpSp>
        <p:nvGrpSpPr>
          <p:cNvPr id="2625" name="Google Shape;2625;p160"/>
          <p:cNvGrpSpPr/>
          <p:nvPr/>
        </p:nvGrpSpPr>
        <p:grpSpPr>
          <a:xfrm>
            <a:off x="457200" y="3137650"/>
            <a:ext cx="439904" cy="415800"/>
            <a:chOff x="457200" y="3137650"/>
            <a:chExt cx="439904" cy="415800"/>
          </a:xfrm>
        </p:grpSpPr>
        <p:sp>
          <p:nvSpPr>
            <p:cNvPr id="2626" name="Google Shape;2626;p160"/>
            <p:cNvSpPr/>
            <p:nvPr/>
          </p:nvSpPr>
          <p:spPr>
            <a:xfrm>
              <a:off x="573500" y="3146575"/>
              <a:ext cx="207300" cy="3648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7" name="Google Shape;2627;p160"/>
            <p:cNvPicPr preferRelativeResize="0"/>
            <p:nvPr/>
          </p:nvPicPr>
          <p:blipFill>
            <a:blip r:embed="rId4">
              <a:alphaModFix/>
            </a:blip>
            <a:stretch>
              <a:fillRect/>
            </a:stretch>
          </p:blipFill>
          <p:spPr>
            <a:xfrm>
              <a:off x="457200" y="3137650"/>
              <a:ext cx="439904" cy="415800"/>
            </a:xfrm>
            <a:prstGeom prst="rect">
              <a:avLst/>
            </a:prstGeom>
            <a:noFill/>
            <a:ln>
              <a:noFill/>
            </a:ln>
          </p:spPr>
        </p:pic>
      </p:grpSp>
      <p:grpSp>
        <p:nvGrpSpPr>
          <p:cNvPr id="2628" name="Google Shape;2628;p160"/>
          <p:cNvGrpSpPr/>
          <p:nvPr/>
        </p:nvGrpSpPr>
        <p:grpSpPr>
          <a:xfrm>
            <a:off x="457200" y="4004150"/>
            <a:ext cx="439904" cy="415800"/>
            <a:chOff x="457200" y="4004150"/>
            <a:chExt cx="439904" cy="415800"/>
          </a:xfrm>
        </p:grpSpPr>
        <p:sp>
          <p:nvSpPr>
            <p:cNvPr id="2629" name="Google Shape;2629;p160"/>
            <p:cNvSpPr/>
            <p:nvPr/>
          </p:nvSpPr>
          <p:spPr>
            <a:xfrm>
              <a:off x="573500" y="4011800"/>
              <a:ext cx="207300" cy="3648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0" name="Google Shape;2630;p160"/>
            <p:cNvPicPr preferRelativeResize="0"/>
            <p:nvPr/>
          </p:nvPicPr>
          <p:blipFill>
            <a:blip r:embed="rId4">
              <a:alphaModFix/>
            </a:blip>
            <a:stretch>
              <a:fillRect/>
            </a:stretch>
          </p:blipFill>
          <p:spPr>
            <a:xfrm>
              <a:off x="457200" y="4004150"/>
              <a:ext cx="439904" cy="41580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34"/>
        <p:cNvGrpSpPr/>
        <p:nvPr/>
      </p:nvGrpSpPr>
      <p:grpSpPr>
        <a:xfrm>
          <a:off x="0" y="0"/>
          <a:ext cx="0" cy="0"/>
          <a:chOff x="0" y="0"/>
          <a:chExt cx="0" cy="0"/>
        </a:xfrm>
      </p:grpSpPr>
      <p:sp>
        <p:nvSpPr>
          <p:cNvPr id="2635" name="Google Shape;2635;p16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636" name="Google Shape;2636;p161"/>
          <p:cNvSpPr txBox="1">
            <a:spLocks noGrp="1"/>
          </p:cNvSpPr>
          <p:nvPr>
            <p:ph type="title" idx="2"/>
          </p:nvPr>
        </p:nvSpPr>
        <p:spPr>
          <a:xfrm>
            <a:off x="273900" y="1042875"/>
            <a:ext cx="86502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Correlation Rules</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create correlation </a:t>
            </a:r>
            <a:br>
              <a:rPr lang="en" sz="2000">
                <a:latin typeface="Roboto Light"/>
                <a:ea typeface="Roboto Light"/>
                <a:cs typeface="Roboto Light"/>
                <a:sym typeface="Roboto Light"/>
              </a:rPr>
            </a:br>
            <a:r>
              <a:rPr lang="en" sz="2000">
                <a:latin typeface="Roboto Light"/>
                <a:ea typeface="Roboto Light"/>
                <a:cs typeface="Roboto Light"/>
                <a:sym typeface="Roboto Light"/>
              </a:rPr>
              <a:t>rules that will be used to identify if an attack </a:t>
            </a:r>
            <a:br>
              <a:rPr lang="en" sz="2000">
                <a:latin typeface="Roboto Light"/>
                <a:ea typeface="Roboto Light"/>
                <a:cs typeface="Roboto Light"/>
                <a:sym typeface="Roboto Light"/>
              </a:rPr>
            </a:br>
            <a:r>
              <a:rPr lang="en" sz="2000">
                <a:latin typeface="Roboto Light"/>
                <a:ea typeface="Roboto Light"/>
                <a:cs typeface="Roboto Light"/>
                <a:sym typeface="Roboto Light"/>
              </a:rPr>
              <a:t>is happening.</a:t>
            </a:r>
            <a:endParaRPr sz="2000">
              <a:latin typeface="Roboto Light"/>
              <a:ea typeface="Roboto Light"/>
              <a:cs typeface="Roboto Light"/>
              <a:sym typeface="Roboto Light"/>
            </a:endParaRPr>
          </a:p>
        </p:txBody>
      </p:sp>
      <p:sp>
        <p:nvSpPr>
          <p:cNvPr id="2637" name="Google Shape;2637;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55</a:t>
            </a:fld>
            <a:endParaRPr sz="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1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56</a:t>
            </a:fld>
            <a:endParaRPr sz="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7" name="Google Shape;2647;p16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SEM + SIM = SIEM</a:t>
            </a:r>
            <a:endParaRPr/>
          </a:p>
        </p:txBody>
      </p:sp>
      <p:sp>
        <p:nvSpPr>
          <p:cNvPr id="2648" name="Google Shape;2648;p1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57</a:t>
            </a:fld>
            <a:endParaRPr sz="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16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4" name="Google Shape;2654;p164"/>
          <p:cNvGrpSpPr/>
          <p:nvPr/>
        </p:nvGrpSpPr>
        <p:grpSpPr>
          <a:xfrm>
            <a:off x="457200" y="1378813"/>
            <a:ext cx="776889" cy="621300"/>
            <a:chOff x="457200" y="1378813"/>
            <a:chExt cx="776889" cy="621300"/>
          </a:xfrm>
        </p:grpSpPr>
        <p:sp>
          <p:nvSpPr>
            <p:cNvPr id="2655" name="Google Shape;2655;p164"/>
            <p:cNvSpPr/>
            <p:nvPr/>
          </p:nvSpPr>
          <p:spPr>
            <a:xfrm>
              <a:off x="457200" y="1378813"/>
              <a:ext cx="695400" cy="621300"/>
            </a:xfrm>
            <a:prstGeom prst="roundRect">
              <a:avLst>
                <a:gd name="adj" fmla="val 16667"/>
              </a:avLst>
            </a:prstGeom>
            <a:solidFill>
              <a:srgbClr val="1B75B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56" name="Google Shape;2656;p164"/>
            <p:cNvSpPr/>
            <p:nvPr/>
          </p:nvSpPr>
          <p:spPr>
            <a:xfrm rot="5400000">
              <a:off x="969614" y="1607625"/>
              <a:ext cx="340325" cy="188625"/>
            </a:xfrm>
            <a:prstGeom prst="flowChartExtract">
              <a:avLst/>
            </a:prstGeom>
            <a:solidFill>
              <a:srgbClr val="1B7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164"/>
          <p:cNvGrpSpPr/>
          <p:nvPr/>
        </p:nvGrpSpPr>
        <p:grpSpPr>
          <a:xfrm>
            <a:off x="457200" y="2228725"/>
            <a:ext cx="776889" cy="621300"/>
            <a:chOff x="457200" y="1378813"/>
            <a:chExt cx="776889" cy="621300"/>
          </a:xfrm>
        </p:grpSpPr>
        <p:sp>
          <p:nvSpPr>
            <p:cNvPr id="2658" name="Google Shape;2658;p164"/>
            <p:cNvSpPr/>
            <p:nvPr/>
          </p:nvSpPr>
          <p:spPr>
            <a:xfrm>
              <a:off x="457200" y="1378813"/>
              <a:ext cx="695400" cy="621300"/>
            </a:xfrm>
            <a:prstGeom prst="roundRect">
              <a:avLst>
                <a:gd name="adj" fmla="val 16667"/>
              </a:avLst>
            </a:prstGeom>
            <a:solidFill>
              <a:srgbClr val="1B75B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59" name="Google Shape;2659;p164"/>
            <p:cNvSpPr/>
            <p:nvPr/>
          </p:nvSpPr>
          <p:spPr>
            <a:xfrm rot="5400000">
              <a:off x="969614" y="1607625"/>
              <a:ext cx="340325" cy="188625"/>
            </a:xfrm>
            <a:prstGeom prst="flowChartExtract">
              <a:avLst/>
            </a:prstGeom>
            <a:solidFill>
              <a:srgbClr val="1B7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0" name="Google Shape;2660;p164"/>
          <p:cNvGrpSpPr/>
          <p:nvPr/>
        </p:nvGrpSpPr>
        <p:grpSpPr>
          <a:xfrm>
            <a:off x="457200" y="3073850"/>
            <a:ext cx="776889" cy="621300"/>
            <a:chOff x="457200" y="1378813"/>
            <a:chExt cx="776889" cy="621300"/>
          </a:xfrm>
        </p:grpSpPr>
        <p:sp>
          <p:nvSpPr>
            <p:cNvPr id="2661" name="Google Shape;2661;p164"/>
            <p:cNvSpPr/>
            <p:nvPr/>
          </p:nvSpPr>
          <p:spPr>
            <a:xfrm>
              <a:off x="457200" y="1378813"/>
              <a:ext cx="695400" cy="621300"/>
            </a:xfrm>
            <a:prstGeom prst="roundRect">
              <a:avLst>
                <a:gd name="adj" fmla="val 16667"/>
              </a:avLst>
            </a:prstGeom>
            <a:solidFill>
              <a:srgbClr val="1B75B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62" name="Google Shape;2662;p164"/>
            <p:cNvSpPr/>
            <p:nvPr/>
          </p:nvSpPr>
          <p:spPr>
            <a:xfrm rot="5400000">
              <a:off x="969614" y="1607625"/>
              <a:ext cx="340325" cy="188625"/>
            </a:xfrm>
            <a:prstGeom prst="flowChartExtract">
              <a:avLst/>
            </a:prstGeom>
            <a:solidFill>
              <a:srgbClr val="1B7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2663;p164"/>
          <p:cNvGrpSpPr/>
          <p:nvPr/>
        </p:nvGrpSpPr>
        <p:grpSpPr>
          <a:xfrm>
            <a:off x="457200" y="3923750"/>
            <a:ext cx="776889" cy="621300"/>
            <a:chOff x="457200" y="1378813"/>
            <a:chExt cx="776889" cy="621300"/>
          </a:xfrm>
        </p:grpSpPr>
        <p:sp>
          <p:nvSpPr>
            <p:cNvPr id="2664" name="Google Shape;2664;p164"/>
            <p:cNvSpPr/>
            <p:nvPr/>
          </p:nvSpPr>
          <p:spPr>
            <a:xfrm>
              <a:off x="457200" y="1378813"/>
              <a:ext cx="695400" cy="621300"/>
            </a:xfrm>
            <a:prstGeom prst="roundRect">
              <a:avLst>
                <a:gd name="adj" fmla="val 16667"/>
              </a:avLst>
            </a:prstGeom>
            <a:solidFill>
              <a:srgbClr val="1B75B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65" name="Google Shape;2665;p164"/>
            <p:cNvSpPr/>
            <p:nvPr/>
          </p:nvSpPr>
          <p:spPr>
            <a:xfrm rot="5400000">
              <a:off x="969614" y="1607625"/>
              <a:ext cx="340325" cy="188625"/>
            </a:xfrm>
            <a:prstGeom prst="flowChartExtract">
              <a:avLst/>
            </a:prstGeom>
            <a:solidFill>
              <a:srgbClr val="1B7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6" name="Google Shape;2666;p16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6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6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Monitoring </a:t>
            </a:r>
            <a:endParaRPr/>
          </a:p>
        </p:txBody>
      </p:sp>
      <p:sp>
        <p:nvSpPr>
          <p:cNvPr id="2670" name="Google Shape;2670;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Organizations take the following steps to monitor against security events:</a:t>
            </a:r>
            <a:endParaRPr/>
          </a:p>
        </p:txBody>
      </p:sp>
      <p:sp>
        <p:nvSpPr>
          <p:cNvPr id="2671" name="Google Shape;2671;p164"/>
          <p:cNvSpPr txBox="1">
            <a:spLocks noGrp="1"/>
          </p:cNvSpPr>
          <p:nvPr>
            <p:ph type="subTitle" idx="1"/>
          </p:nvPr>
        </p:nvSpPr>
        <p:spPr>
          <a:xfrm>
            <a:off x="1398600" y="1398000"/>
            <a:ext cx="77595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Organizations decide </a:t>
            </a:r>
            <a:r>
              <a:rPr lang="en" sz="1400" b="1" dirty="0">
                <a:latin typeface="Roboto"/>
                <a:ea typeface="Roboto"/>
                <a:cs typeface="Roboto"/>
                <a:sym typeface="Roboto"/>
              </a:rPr>
              <a:t>what to monitor</a:t>
            </a:r>
            <a:r>
              <a:rPr lang="en" sz="1400" dirty="0">
                <a:latin typeface="Roboto"/>
                <a:ea typeface="Roboto"/>
                <a:cs typeface="Roboto"/>
                <a:sym typeface="Roboto"/>
              </a:rPr>
              <a:t> by prioritizing the risks to their business.</a:t>
            </a:r>
            <a:endParaRPr sz="1400" dirty="0">
              <a:latin typeface="Roboto"/>
              <a:ea typeface="Roboto"/>
              <a:cs typeface="Roboto"/>
              <a:sym typeface="Roboto"/>
            </a:endParaRPr>
          </a:p>
        </p:txBody>
      </p:sp>
      <p:sp>
        <p:nvSpPr>
          <p:cNvPr id="2672" name="Google Shape;2672;p164"/>
          <p:cNvSpPr txBox="1">
            <a:spLocks noGrp="1"/>
          </p:cNvSpPr>
          <p:nvPr>
            <p:ph type="subTitle" idx="2"/>
          </p:nvPr>
        </p:nvSpPr>
        <p:spPr>
          <a:xfrm>
            <a:off x="1398600" y="2233541"/>
            <a:ext cx="77595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Organizations decide </a:t>
            </a:r>
            <a:r>
              <a:rPr lang="en" sz="1400" b="1" dirty="0">
                <a:latin typeface="Roboto"/>
                <a:ea typeface="Roboto"/>
                <a:cs typeface="Roboto"/>
                <a:sym typeface="Roboto"/>
              </a:rPr>
              <a:t>how to monitor</a:t>
            </a:r>
            <a:r>
              <a:rPr lang="en" sz="1400" dirty="0">
                <a:latin typeface="Roboto"/>
                <a:ea typeface="Roboto"/>
                <a:cs typeface="Roboto"/>
                <a:sym typeface="Roboto"/>
              </a:rPr>
              <a:t>, which is typically accomplished by logs.</a:t>
            </a:r>
            <a:endParaRPr sz="1400" dirty="0">
              <a:latin typeface="Roboto"/>
              <a:ea typeface="Roboto"/>
              <a:cs typeface="Roboto"/>
              <a:sym typeface="Roboto"/>
            </a:endParaRPr>
          </a:p>
        </p:txBody>
      </p:sp>
      <p:sp>
        <p:nvSpPr>
          <p:cNvPr id="2673" name="Google Shape;2673;p164"/>
          <p:cNvSpPr txBox="1">
            <a:spLocks noGrp="1"/>
          </p:cNvSpPr>
          <p:nvPr>
            <p:ph type="subTitle" idx="3"/>
          </p:nvPr>
        </p:nvSpPr>
        <p:spPr>
          <a:xfrm>
            <a:off x="1409010" y="3076269"/>
            <a:ext cx="77595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Organizations </a:t>
            </a:r>
            <a:r>
              <a:rPr lang="en" b="1">
                <a:latin typeface="Roboto"/>
                <a:ea typeface="Roboto"/>
                <a:cs typeface="Roboto"/>
                <a:sym typeface="Roboto"/>
              </a:rPr>
              <a:t>aggregate</a:t>
            </a:r>
            <a:r>
              <a:rPr lang="en">
                <a:latin typeface="Roboto"/>
                <a:ea typeface="Roboto"/>
                <a:cs typeface="Roboto"/>
                <a:sym typeface="Roboto"/>
              </a:rPr>
              <a:t>,</a:t>
            </a:r>
            <a:r>
              <a:rPr lang="en" b="1">
                <a:latin typeface="Roboto"/>
                <a:ea typeface="Roboto"/>
                <a:cs typeface="Roboto"/>
                <a:sym typeface="Roboto"/>
              </a:rPr>
              <a:t> parse</a:t>
            </a:r>
            <a:r>
              <a:rPr lang="en">
                <a:latin typeface="Roboto"/>
                <a:ea typeface="Roboto"/>
                <a:cs typeface="Roboto"/>
                <a:sym typeface="Roboto"/>
              </a:rPr>
              <a:t>, and</a:t>
            </a:r>
            <a:r>
              <a:rPr lang="en" b="1">
                <a:latin typeface="Roboto"/>
                <a:ea typeface="Roboto"/>
                <a:cs typeface="Roboto"/>
                <a:sym typeface="Roboto"/>
              </a:rPr>
              <a:t> normalize</a:t>
            </a:r>
            <a:r>
              <a:rPr lang="en">
                <a:latin typeface="Roboto"/>
                <a:ea typeface="Roboto"/>
                <a:cs typeface="Roboto"/>
                <a:sym typeface="Roboto"/>
              </a:rPr>
              <a:t> logs so they can be analyzed together.</a:t>
            </a:r>
            <a:endParaRPr>
              <a:latin typeface="Roboto"/>
              <a:ea typeface="Roboto"/>
              <a:cs typeface="Roboto"/>
              <a:sym typeface="Roboto"/>
            </a:endParaRPr>
          </a:p>
        </p:txBody>
      </p:sp>
      <p:sp>
        <p:nvSpPr>
          <p:cNvPr id="2674" name="Google Shape;2674;p164"/>
          <p:cNvSpPr txBox="1">
            <a:spLocks noGrp="1"/>
          </p:cNvSpPr>
          <p:nvPr>
            <p:ph type="subTitle" idx="4"/>
          </p:nvPr>
        </p:nvSpPr>
        <p:spPr>
          <a:xfrm>
            <a:off x="1398600" y="3918973"/>
            <a:ext cx="77595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Organizations </a:t>
            </a:r>
            <a:r>
              <a:rPr lang="en" b="1">
                <a:latin typeface="Roboto"/>
                <a:ea typeface="Roboto"/>
                <a:cs typeface="Roboto"/>
                <a:sym typeface="Roboto"/>
              </a:rPr>
              <a:t>correlate</a:t>
            </a:r>
            <a:r>
              <a:rPr lang="en">
                <a:latin typeface="Roboto"/>
                <a:ea typeface="Roboto"/>
                <a:cs typeface="Roboto"/>
                <a:sym typeface="Roboto"/>
              </a:rPr>
              <a:t> logs with rules to alert when a security event is detected.</a:t>
            </a:r>
            <a:endParaRPr>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78"/>
        <p:cNvGrpSpPr/>
        <p:nvPr/>
      </p:nvGrpSpPr>
      <p:grpSpPr>
        <a:xfrm>
          <a:off x="0" y="0"/>
          <a:ext cx="0" cy="0"/>
          <a:chOff x="0" y="0"/>
          <a:chExt cx="0" cy="0"/>
        </a:xfrm>
      </p:grpSpPr>
      <p:pic>
        <p:nvPicPr>
          <p:cNvPr id="2679" name="Google Shape;2679;p165"/>
          <p:cNvPicPr preferRelativeResize="0"/>
          <p:nvPr/>
        </p:nvPicPr>
        <p:blipFill rotWithShape="1">
          <a:blip r:embed="rId3">
            <a:alphaModFix/>
          </a:blip>
          <a:srcRect/>
          <a:stretch/>
        </p:blipFill>
        <p:spPr>
          <a:xfrm>
            <a:off x="175" y="0"/>
            <a:ext cx="9144000" cy="5143500"/>
          </a:xfrm>
          <a:prstGeom prst="rect">
            <a:avLst/>
          </a:prstGeom>
          <a:noFill/>
          <a:ln>
            <a:noFill/>
          </a:ln>
        </p:spPr>
      </p:pic>
      <p:sp>
        <p:nvSpPr>
          <p:cNvPr id="2680" name="Google Shape;2680;p165"/>
          <p:cNvSpPr/>
          <p:nvPr/>
        </p:nvSpPr>
        <p:spPr>
          <a:xfrm rot="-5400000" flipH="1">
            <a:off x="1018525" y="638050"/>
            <a:ext cx="1749300" cy="3786000"/>
          </a:xfrm>
          <a:prstGeom prst="rect">
            <a:avLst/>
          </a:prstGeom>
          <a:gradFill>
            <a:gsLst>
              <a:gs pos="0">
                <a:srgbClr val="11529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65"/>
          <p:cNvSpPr txBox="1">
            <a:spLocks noGrp="1"/>
          </p:cNvSpPr>
          <p:nvPr>
            <p:ph type="body" idx="3"/>
          </p:nvPr>
        </p:nvSpPr>
        <p:spPr>
          <a:xfrm>
            <a:off x="175" y="1940850"/>
            <a:ext cx="3548700" cy="1261800"/>
          </a:xfrm>
          <a:prstGeom prst="rect">
            <a:avLst/>
          </a:prstGeom>
        </p:spPr>
        <p:txBody>
          <a:bodyPr spcFirstLastPara="1" wrap="square" lIns="640075" tIns="0" rIns="182875" bIns="91425" anchor="t" anchorCtr="0">
            <a:noAutofit/>
          </a:bodyPr>
          <a:lstStyle/>
          <a:p>
            <a:pPr marL="0" lvl="0" indent="0" algn="l" rtl="0">
              <a:lnSpc>
                <a:spcPct val="115000"/>
              </a:lnSpc>
              <a:spcBef>
                <a:spcPts val="0"/>
              </a:spcBef>
              <a:spcAft>
                <a:spcPts val="800"/>
              </a:spcAft>
              <a:buNone/>
            </a:pPr>
            <a:r>
              <a:rPr lang="en">
                <a:solidFill>
                  <a:srgbClr val="FFFFFF"/>
                </a:solidFill>
              </a:rPr>
              <a:t>Security professionals use security information and </a:t>
            </a:r>
            <a:br>
              <a:rPr lang="en">
                <a:solidFill>
                  <a:srgbClr val="FFFFFF"/>
                </a:solidFill>
              </a:rPr>
            </a:br>
            <a:r>
              <a:rPr lang="en">
                <a:solidFill>
                  <a:srgbClr val="FFFFFF"/>
                </a:solidFill>
              </a:rPr>
              <a:t>event management </a:t>
            </a:r>
            <a:br>
              <a:rPr lang="en">
                <a:solidFill>
                  <a:srgbClr val="FFFFFF"/>
                </a:solidFill>
              </a:rPr>
            </a:br>
            <a:r>
              <a:rPr lang="en">
                <a:solidFill>
                  <a:srgbClr val="FFFFFF"/>
                </a:solidFill>
              </a:rPr>
              <a:t>(SIEM) to simplify and manage </a:t>
            </a:r>
            <a:br>
              <a:rPr lang="en">
                <a:solidFill>
                  <a:srgbClr val="FFFFFF"/>
                </a:solidFill>
              </a:rPr>
            </a:br>
            <a:r>
              <a:rPr lang="en">
                <a:solidFill>
                  <a:srgbClr val="FFFFFF"/>
                </a:solidFill>
              </a:rPr>
              <a:t>monitoring security events.</a:t>
            </a:r>
            <a:endParaRPr>
              <a:solidFill>
                <a:srgbClr val="FFFFFF"/>
              </a:solidFill>
            </a:endParaRPr>
          </a:p>
        </p:txBody>
      </p:sp>
      <p:sp>
        <p:nvSpPr>
          <p:cNvPr id="2682" name="Google Shape;2682;p1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59</a:t>
            </a:fld>
            <a:endParaRPr sz="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091"/>
        <p:cNvGrpSpPr/>
        <p:nvPr/>
      </p:nvGrpSpPr>
      <p:grpSpPr>
        <a:xfrm>
          <a:off x="0" y="0"/>
          <a:ext cx="0" cy="0"/>
          <a:chOff x="0" y="0"/>
          <a:chExt cx="0" cy="0"/>
        </a:xfrm>
      </p:grpSpPr>
      <p:pic>
        <p:nvPicPr>
          <p:cNvPr id="2092" name="Google Shape;2092;p112"/>
          <p:cNvPicPr preferRelativeResize="0"/>
          <p:nvPr/>
        </p:nvPicPr>
        <p:blipFill>
          <a:blip r:embed="rId3">
            <a:alphaModFix/>
          </a:blip>
          <a:stretch>
            <a:fillRect/>
          </a:stretch>
        </p:blipFill>
        <p:spPr>
          <a:xfrm>
            <a:off x="3654050" y="1406650"/>
            <a:ext cx="5489950" cy="3391075"/>
          </a:xfrm>
          <a:prstGeom prst="rect">
            <a:avLst/>
          </a:prstGeom>
          <a:noFill/>
          <a:ln>
            <a:noFill/>
          </a:ln>
        </p:spPr>
      </p:pic>
      <p:sp>
        <p:nvSpPr>
          <p:cNvPr id="2093" name="Google Shape;2093;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This Week...</a:t>
            </a:r>
            <a:endParaRPr/>
          </a:p>
        </p:txBody>
      </p:sp>
      <p:sp>
        <p:nvSpPr>
          <p:cNvPr id="2094" name="Google Shape;2094;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will play the role of a security operations center (SOC) manager at an online military products organization called Omni Military Products (OMP).</a:t>
            </a:r>
            <a:endParaRPr/>
          </a:p>
        </p:txBody>
      </p:sp>
      <p:sp>
        <p:nvSpPr>
          <p:cNvPr id="2095" name="Google Shape;2095;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
        <p:nvSpPr>
          <p:cNvPr id="2096" name="Google Shape;2096;p112"/>
          <p:cNvSpPr/>
          <p:nvPr/>
        </p:nvSpPr>
        <p:spPr>
          <a:xfrm>
            <a:off x="1352550" y="1516550"/>
            <a:ext cx="2175600" cy="1263300"/>
          </a:xfrm>
          <a:prstGeom prst="roundRect">
            <a:avLst>
              <a:gd name="adj" fmla="val 284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12"/>
          <p:cNvSpPr txBox="1">
            <a:spLocks noGrp="1"/>
          </p:cNvSpPr>
          <p:nvPr>
            <p:ph type="subTitle" idx="1"/>
          </p:nvPr>
        </p:nvSpPr>
        <p:spPr>
          <a:xfrm>
            <a:off x="1352550" y="1535725"/>
            <a:ext cx="2119200" cy="1244100"/>
          </a:xfrm>
          <a:prstGeom prst="rect">
            <a:avLst/>
          </a:prstGeom>
          <a:noFill/>
          <a:ln>
            <a:noFill/>
          </a:ln>
        </p:spPr>
        <p:txBody>
          <a:bodyPr spcFirstLastPara="1" wrap="square" lIns="182875" tIns="91425" rIns="0" bIns="0" anchor="ctr" anchorCtr="0">
            <a:noAutofit/>
          </a:bodyPr>
          <a:lstStyle/>
          <a:p>
            <a:pPr marL="0" lvl="0" indent="0" algn="l" rtl="0">
              <a:spcBef>
                <a:spcPts val="0"/>
              </a:spcBef>
              <a:spcAft>
                <a:spcPts val="1000"/>
              </a:spcAft>
              <a:buClr>
                <a:schemeClr val="dk1"/>
              </a:buClr>
              <a:buSzPts val="1100"/>
              <a:buFont typeface="Arial"/>
              <a:buNone/>
            </a:pPr>
            <a:r>
              <a:rPr lang="en" sz="1400" dirty="0">
                <a:solidFill>
                  <a:schemeClr val="dk1"/>
                </a:solidFill>
                <a:latin typeface="Roboto"/>
                <a:ea typeface="Roboto"/>
                <a:cs typeface="Roboto"/>
                <a:sym typeface="Roboto"/>
              </a:rPr>
              <a:t>OMP recently experienced several security-related events that put their organization at risk.</a:t>
            </a:r>
            <a:endParaRPr sz="1400" dirty="0"/>
          </a:p>
        </p:txBody>
      </p:sp>
      <p:pic>
        <p:nvPicPr>
          <p:cNvPr id="2098" name="Google Shape;2098;p112"/>
          <p:cNvPicPr preferRelativeResize="0"/>
          <p:nvPr/>
        </p:nvPicPr>
        <p:blipFill rotWithShape="1">
          <a:blip r:embed="rId4">
            <a:alphaModFix/>
          </a:blip>
          <a:srcRect t="1774" b="1765"/>
          <a:stretch/>
        </p:blipFill>
        <p:spPr>
          <a:xfrm>
            <a:off x="429768" y="1540536"/>
            <a:ext cx="785567" cy="606900"/>
          </a:xfrm>
          <a:prstGeom prst="rect">
            <a:avLst/>
          </a:prstGeom>
          <a:noFill/>
          <a:ln>
            <a:noFill/>
          </a:ln>
        </p:spPr>
      </p:pic>
      <p:sp>
        <p:nvSpPr>
          <p:cNvPr id="2099" name="Google Shape;2099;p112"/>
          <p:cNvSpPr/>
          <p:nvPr/>
        </p:nvSpPr>
        <p:spPr>
          <a:xfrm>
            <a:off x="1352550" y="2988450"/>
            <a:ext cx="2175600" cy="1646400"/>
          </a:xfrm>
          <a:prstGeom prst="roundRect">
            <a:avLst>
              <a:gd name="adj" fmla="val 284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12"/>
          <p:cNvSpPr txBox="1">
            <a:spLocks noGrp="1"/>
          </p:cNvSpPr>
          <p:nvPr>
            <p:ph type="subTitle" idx="2"/>
          </p:nvPr>
        </p:nvSpPr>
        <p:spPr>
          <a:xfrm>
            <a:off x="1352550" y="3007625"/>
            <a:ext cx="2119200" cy="1646400"/>
          </a:xfrm>
          <a:prstGeom prst="rect">
            <a:avLst/>
          </a:prstGeom>
          <a:noFill/>
          <a:ln>
            <a:noFill/>
          </a:ln>
        </p:spPr>
        <p:txBody>
          <a:bodyPr spcFirstLastPara="1" wrap="square" lIns="182875" tIns="91425" rIns="0" bIns="0" anchor="ctr" anchorCtr="0">
            <a:noAutofit/>
          </a:bodyPr>
          <a:lstStyle/>
          <a:p>
            <a:pPr marL="0" lvl="0" indent="0" algn="l" rtl="0">
              <a:spcBef>
                <a:spcPts val="0"/>
              </a:spcBef>
              <a:spcAft>
                <a:spcPts val="1000"/>
              </a:spcAft>
              <a:buNone/>
            </a:pPr>
            <a:r>
              <a:rPr lang="en" sz="1400" dirty="0">
                <a:solidFill>
                  <a:schemeClr val="dk1"/>
                </a:solidFill>
                <a:latin typeface="Roboto"/>
                <a:ea typeface="Roboto"/>
                <a:cs typeface="Roboto"/>
                <a:sym typeface="Roboto"/>
              </a:rPr>
              <a:t>As the new SOC manager, you will use SIEM tools and technologies to protect OMP from a variety of security events.</a:t>
            </a:r>
            <a:endParaRPr sz="1400" dirty="0">
              <a:solidFill>
                <a:schemeClr val="dk1"/>
              </a:solidFill>
              <a:latin typeface="Roboto"/>
              <a:ea typeface="Roboto"/>
              <a:cs typeface="Roboto"/>
              <a:sym typeface="Roboto"/>
            </a:endParaRPr>
          </a:p>
        </p:txBody>
      </p:sp>
      <p:pic>
        <p:nvPicPr>
          <p:cNvPr id="2101" name="Google Shape;2101;p112"/>
          <p:cNvPicPr preferRelativeResize="0"/>
          <p:nvPr/>
        </p:nvPicPr>
        <p:blipFill rotWithShape="1">
          <a:blip r:embed="rId4">
            <a:alphaModFix/>
          </a:blip>
          <a:srcRect t="1774" b="1765"/>
          <a:stretch/>
        </p:blipFill>
        <p:spPr>
          <a:xfrm>
            <a:off x="429768" y="3012435"/>
            <a:ext cx="785567" cy="606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86"/>
        <p:cNvGrpSpPr/>
        <p:nvPr/>
      </p:nvGrpSpPr>
      <p:grpSpPr>
        <a:xfrm>
          <a:off x="0" y="0"/>
          <a:ext cx="0" cy="0"/>
          <a:chOff x="0" y="0"/>
          <a:chExt cx="0" cy="0"/>
        </a:xfrm>
      </p:grpSpPr>
      <p:sp>
        <p:nvSpPr>
          <p:cNvPr id="2687" name="Google Shape;2687;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SIEM</a:t>
            </a:r>
            <a:endParaRPr>
              <a:solidFill>
                <a:schemeClr val="dk1"/>
              </a:solidFill>
            </a:endParaRPr>
          </a:p>
          <a:p>
            <a:pPr marL="0" lvl="0" indent="0" algn="l" rtl="0">
              <a:spcBef>
                <a:spcPts val="0"/>
              </a:spcBef>
              <a:spcAft>
                <a:spcPts val="0"/>
              </a:spcAft>
              <a:buNone/>
            </a:pPr>
            <a:endParaRPr/>
          </a:p>
        </p:txBody>
      </p:sp>
      <p:sp>
        <p:nvSpPr>
          <p:cNvPr id="2688" name="Google Shape;2688;p1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SIEM is made up of two types of software:</a:t>
            </a:r>
            <a:endParaRPr/>
          </a:p>
        </p:txBody>
      </p:sp>
      <p:pic>
        <p:nvPicPr>
          <p:cNvPr id="2689" name="Google Shape;2689;p166"/>
          <p:cNvPicPr preferRelativeResize="0"/>
          <p:nvPr/>
        </p:nvPicPr>
        <p:blipFill rotWithShape="1">
          <a:blip r:embed="rId3">
            <a:alphaModFix/>
          </a:blip>
          <a:srcRect l="-3438" r="-2695"/>
          <a:stretch/>
        </p:blipFill>
        <p:spPr>
          <a:xfrm>
            <a:off x="904875" y="1301825"/>
            <a:ext cx="7277100" cy="3362700"/>
          </a:xfrm>
          <a:prstGeom prst="rect">
            <a:avLst/>
          </a:prstGeom>
          <a:noFill/>
          <a:ln>
            <a:noFill/>
          </a:ln>
        </p:spPr>
      </p:pic>
      <p:sp>
        <p:nvSpPr>
          <p:cNvPr id="2690" name="Google Shape;2690;p166"/>
          <p:cNvSpPr txBox="1"/>
          <p:nvPr/>
        </p:nvSpPr>
        <p:spPr>
          <a:xfrm>
            <a:off x="1495425" y="1810575"/>
            <a:ext cx="2524200" cy="20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rgbClr val="27AAE1"/>
                </a:solidFill>
                <a:latin typeface="Roboto"/>
                <a:ea typeface="Roboto"/>
                <a:cs typeface="Roboto"/>
                <a:sym typeface="Roboto"/>
              </a:rPr>
              <a:t>Security information management (SIM)</a:t>
            </a:r>
            <a:endParaRPr sz="1800" b="1">
              <a:solidFill>
                <a:srgbClr val="27AAE1"/>
              </a:solidFill>
              <a:latin typeface="Roboto"/>
              <a:ea typeface="Roboto"/>
              <a:cs typeface="Roboto"/>
              <a:sym typeface="Roboto"/>
            </a:endParaRPr>
          </a:p>
          <a:p>
            <a:pPr marL="0" lvl="0" indent="0" algn="l" rtl="0">
              <a:lnSpc>
                <a:spcPct val="115000"/>
              </a:lnSpc>
              <a:spcBef>
                <a:spcPts val="1000"/>
              </a:spcBef>
              <a:spcAft>
                <a:spcPts val="0"/>
              </a:spcAft>
              <a:buClr>
                <a:schemeClr val="dk1"/>
              </a:buClr>
              <a:buSzPts val="1100"/>
              <a:buFont typeface="Arial"/>
              <a:buNone/>
            </a:pPr>
            <a:r>
              <a:rPr lang="en" sz="1500">
                <a:latin typeface="Roboto"/>
                <a:ea typeface="Roboto"/>
                <a:cs typeface="Roboto"/>
                <a:sym typeface="Roboto"/>
              </a:rPr>
              <a:t>Primarily focused on log management and involves collecting logs in a central location for later analysis.</a:t>
            </a:r>
            <a:endParaRPr sz="1500">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2691" name="Google Shape;2691;p166"/>
          <p:cNvSpPr txBox="1"/>
          <p:nvPr/>
        </p:nvSpPr>
        <p:spPr>
          <a:xfrm>
            <a:off x="5200650" y="1810575"/>
            <a:ext cx="2524200" cy="20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1B75BC"/>
                </a:solidFill>
                <a:latin typeface="Roboto"/>
                <a:ea typeface="Roboto"/>
                <a:cs typeface="Roboto"/>
                <a:sym typeface="Roboto"/>
              </a:rPr>
              <a:t>Security event management (SEM)</a:t>
            </a:r>
            <a:endParaRPr sz="1800" b="1">
              <a:solidFill>
                <a:srgbClr val="1B75BC"/>
              </a:solidFill>
              <a:latin typeface="Roboto"/>
              <a:ea typeface="Roboto"/>
              <a:cs typeface="Roboto"/>
              <a:sym typeface="Roboto"/>
            </a:endParaRPr>
          </a:p>
          <a:p>
            <a:pPr marL="0" lvl="0" indent="0" algn="l" rtl="0">
              <a:lnSpc>
                <a:spcPct val="115000"/>
              </a:lnSpc>
              <a:spcBef>
                <a:spcPts val="1000"/>
              </a:spcBef>
              <a:spcAft>
                <a:spcPts val="0"/>
              </a:spcAft>
              <a:buNone/>
            </a:pPr>
            <a:r>
              <a:rPr lang="en" sz="1500">
                <a:latin typeface="Roboto"/>
                <a:ea typeface="Roboto"/>
                <a:cs typeface="Roboto"/>
                <a:sym typeface="Roboto"/>
              </a:rPr>
              <a:t>Primarily focused on event monitoring and involves identifying, evaluating, and correlating logs to determine security events and create alerts.</a:t>
            </a:r>
            <a:endParaRPr sz="1500">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2692" name="Google Shape;2692;p1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60</a:t>
            </a:fld>
            <a:endParaRPr sz="6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pic>
        <p:nvPicPr>
          <p:cNvPr id="2697" name="Google Shape;2697;p167"/>
          <p:cNvPicPr preferRelativeResize="0"/>
          <p:nvPr/>
        </p:nvPicPr>
        <p:blipFill>
          <a:blip r:embed="rId3">
            <a:alphaModFix/>
          </a:blip>
          <a:stretch>
            <a:fillRect/>
          </a:stretch>
        </p:blipFill>
        <p:spPr>
          <a:xfrm>
            <a:off x="0" y="0"/>
            <a:ext cx="9144000" cy="5143505"/>
          </a:xfrm>
          <a:prstGeom prst="rect">
            <a:avLst/>
          </a:prstGeom>
          <a:noFill/>
          <a:ln>
            <a:noFill/>
          </a:ln>
        </p:spPr>
      </p:pic>
      <p:sp>
        <p:nvSpPr>
          <p:cNvPr id="2698" name="Google Shape;2698;p1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61</a:t>
            </a:fld>
            <a:endParaRPr sz="600">
              <a:solidFill>
                <a:srgbClr val="FFFFFF"/>
              </a:solidFill>
            </a:endParaRPr>
          </a:p>
        </p:txBody>
      </p:sp>
      <p:sp>
        <p:nvSpPr>
          <p:cNvPr id="2699" name="Google Shape;2699;p167"/>
          <p:cNvSpPr txBox="1">
            <a:spLocks noGrp="1"/>
          </p:cNvSpPr>
          <p:nvPr>
            <p:ph type="title"/>
          </p:nvPr>
        </p:nvSpPr>
        <p:spPr>
          <a:xfrm>
            <a:off x="3590825" y="1344175"/>
            <a:ext cx="5553300" cy="2788200"/>
          </a:xfrm>
          <a:prstGeom prst="rect">
            <a:avLst/>
          </a:prstGeom>
        </p:spPr>
        <p:txBody>
          <a:bodyPr spcFirstLastPara="1" wrap="square" lIns="457200" tIns="91425" rIns="365750"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300">
                <a:solidFill>
                  <a:srgbClr val="FFF2CC"/>
                </a:solidFill>
                <a:latin typeface="Roboto"/>
                <a:ea typeface="Roboto"/>
                <a:cs typeface="Roboto"/>
                <a:sym typeface="Roboto"/>
              </a:rPr>
              <a:t>SIEM combines the technologies of SIM and SEM to collect, organize, and analyze logs to detect security-related events across an organization's technology infrastructure.</a:t>
            </a:r>
            <a:endParaRPr sz="2300">
              <a:solidFill>
                <a:srgbClr val="FFF2CC"/>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168"/>
          <p:cNvSpPr/>
          <p:nvPr/>
        </p:nvSpPr>
        <p:spPr>
          <a:xfrm rot="10800000">
            <a:off x="-68" y="1495639"/>
            <a:ext cx="9153600" cy="3666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SIEM</a:t>
            </a:r>
            <a:endParaRPr/>
          </a:p>
        </p:txBody>
      </p:sp>
      <p:sp>
        <p:nvSpPr>
          <p:cNvPr id="2706" name="Google Shape;2706;p1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SIEM can also be used to visualize data related to security </a:t>
            </a:r>
            <a:r>
              <a:rPr lang="en">
                <a:solidFill>
                  <a:schemeClr val="dk1"/>
                </a:solidFill>
              </a:rPr>
              <a:t>events</a:t>
            </a:r>
            <a:r>
              <a:rPr lang="en"/>
              <a:t> in order to simplify data interpretation.</a:t>
            </a:r>
            <a:endParaRPr/>
          </a:p>
        </p:txBody>
      </p:sp>
      <p:sp>
        <p:nvSpPr>
          <p:cNvPr id="2707" name="Google Shape;2707;p1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62</a:t>
            </a:fld>
            <a:endParaRPr sz="600"/>
          </a:p>
        </p:txBody>
      </p:sp>
      <p:sp>
        <p:nvSpPr>
          <p:cNvPr id="2708" name="Google Shape;2708;p168"/>
          <p:cNvSpPr txBox="1"/>
          <p:nvPr/>
        </p:nvSpPr>
        <p:spPr>
          <a:xfrm rot="-5400000" flipH="1">
            <a:off x="-242925" y="3086150"/>
            <a:ext cx="2019300" cy="26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Magnitude (GB/sec)</a:t>
            </a:r>
            <a:endParaRPr>
              <a:latin typeface="Roboto Medium"/>
              <a:ea typeface="Roboto Medium"/>
              <a:cs typeface="Roboto Medium"/>
              <a:sym typeface="Roboto Medium"/>
            </a:endParaRPr>
          </a:p>
        </p:txBody>
      </p:sp>
      <p:sp>
        <p:nvSpPr>
          <p:cNvPr id="2709" name="Google Shape;2709;p168"/>
          <p:cNvSpPr txBox="1"/>
          <p:nvPr/>
        </p:nvSpPr>
        <p:spPr>
          <a:xfrm>
            <a:off x="3552825" y="4602975"/>
            <a:ext cx="2124000" cy="26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Year</a:t>
            </a:r>
            <a:endParaRPr>
              <a:latin typeface="Roboto Medium"/>
              <a:ea typeface="Roboto Medium"/>
              <a:cs typeface="Roboto Medium"/>
              <a:sym typeface="Roboto Medium"/>
            </a:endParaRPr>
          </a:p>
        </p:txBody>
      </p:sp>
      <p:sp>
        <p:nvSpPr>
          <p:cNvPr id="2710" name="Google Shape;2710;p168"/>
          <p:cNvSpPr txBox="1"/>
          <p:nvPr/>
        </p:nvSpPr>
        <p:spPr>
          <a:xfrm>
            <a:off x="771525" y="2181225"/>
            <a:ext cx="695100" cy="22575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a:latin typeface="Roboto"/>
                <a:ea typeface="Roboto"/>
                <a:cs typeface="Roboto"/>
                <a:sym typeface="Roboto"/>
              </a:rPr>
              <a:t>1,300</a:t>
            </a:r>
            <a:endParaRPr>
              <a:latin typeface="Roboto"/>
              <a:ea typeface="Roboto"/>
              <a:cs typeface="Roboto"/>
              <a:sym typeface="Roboto"/>
            </a:endParaRPr>
          </a:p>
          <a:p>
            <a:pPr marL="0" lvl="0" indent="0" algn="r" rtl="0">
              <a:spcBef>
                <a:spcPts val="2000"/>
              </a:spcBef>
              <a:spcAft>
                <a:spcPts val="0"/>
              </a:spcAft>
              <a:buNone/>
            </a:pPr>
            <a:r>
              <a:rPr lang="en">
                <a:latin typeface="Roboto"/>
                <a:ea typeface="Roboto"/>
                <a:cs typeface="Roboto"/>
                <a:sym typeface="Roboto"/>
              </a:rPr>
              <a:t>975</a:t>
            </a:r>
            <a:endParaRPr>
              <a:latin typeface="Roboto"/>
              <a:ea typeface="Roboto"/>
              <a:cs typeface="Roboto"/>
              <a:sym typeface="Roboto"/>
            </a:endParaRPr>
          </a:p>
          <a:p>
            <a:pPr marL="0" lvl="0" indent="0" algn="r" rtl="0">
              <a:spcBef>
                <a:spcPts val="2000"/>
              </a:spcBef>
              <a:spcAft>
                <a:spcPts val="0"/>
              </a:spcAft>
              <a:buNone/>
            </a:pPr>
            <a:r>
              <a:rPr lang="en">
                <a:latin typeface="Roboto"/>
                <a:ea typeface="Roboto"/>
                <a:cs typeface="Roboto"/>
                <a:sym typeface="Roboto"/>
              </a:rPr>
              <a:t>650</a:t>
            </a:r>
            <a:endParaRPr>
              <a:latin typeface="Roboto"/>
              <a:ea typeface="Roboto"/>
              <a:cs typeface="Roboto"/>
              <a:sym typeface="Roboto"/>
            </a:endParaRPr>
          </a:p>
          <a:p>
            <a:pPr marL="0" lvl="0" indent="0" algn="r" rtl="0">
              <a:spcBef>
                <a:spcPts val="2000"/>
              </a:spcBef>
              <a:spcAft>
                <a:spcPts val="0"/>
              </a:spcAft>
              <a:buNone/>
            </a:pPr>
            <a:r>
              <a:rPr lang="en">
                <a:latin typeface="Roboto"/>
                <a:ea typeface="Roboto"/>
                <a:cs typeface="Roboto"/>
                <a:sym typeface="Roboto"/>
              </a:rPr>
              <a:t>325</a:t>
            </a:r>
            <a:endParaRPr>
              <a:latin typeface="Roboto"/>
              <a:ea typeface="Roboto"/>
              <a:cs typeface="Roboto"/>
              <a:sym typeface="Roboto"/>
            </a:endParaRPr>
          </a:p>
          <a:p>
            <a:pPr marL="0" lvl="0" indent="0" algn="r" rtl="0">
              <a:spcBef>
                <a:spcPts val="2000"/>
              </a:spcBef>
              <a:spcAft>
                <a:spcPts val="2000"/>
              </a:spcAft>
              <a:buNone/>
            </a:pPr>
            <a:r>
              <a:rPr lang="en">
                <a:latin typeface="Roboto"/>
                <a:ea typeface="Roboto"/>
                <a:cs typeface="Roboto"/>
                <a:sym typeface="Roboto"/>
              </a:rPr>
              <a:t>0</a:t>
            </a:r>
            <a:endParaRPr>
              <a:latin typeface="Roboto"/>
              <a:ea typeface="Roboto"/>
              <a:cs typeface="Roboto"/>
              <a:sym typeface="Roboto"/>
            </a:endParaRPr>
          </a:p>
        </p:txBody>
      </p:sp>
      <p:cxnSp>
        <p:nvCxnSpPr>
          <p:cNvPr id="2711" name="Google Shape;2711;p168"/>
          <p:cNvCxnSpPr/>
          <p:nvPr/>
        </p:nvCxnSpPr>
        <p:spPr>
          <a:xfrm>
            <a:off x="1619250" y="2333625"/>
            <a:ext cx="6420000" cy="0"/>
          </a:xfrm>
          <a:prstGeom prst="straightConnector1">
            <a:avLst/>
          </a:prstGeom>
          <a:noFill/>
          <a:ln w="9525" cap="flat" cmpd="sng">
            <a:solidFill>
              <a:srgbClr val="666666"/>
            </a:solidFill>
            <a:prstDash val="solid"/>
            <a:round/>
            <a:headEnd type="none" w="med" len="med"/>
            <a:tailEnd type="none" w="med" len="med"/>
          </a:ln>
        </p:spPr>
      </p:cxnSp>
      <p:cxnSp>
        <p:nvCxnSpPr>
          <p:cNvPr id="2712" name="Google Shape;2712;p168"/>
          <p:cNvCxnSpPr/>
          <p:nvPr/>
        </p:nvCxnSpPr>
        <p:spPr>
          <a:xfrm>
            <a:off x="1619250" y="2802731"/>
            <a:ext cx="6420000" cy="0"/>
          </a:xfrm>
          <a:prstGeom prst="straightConnector1">
            <a:avLst/>
          </a:prstGeom>
          <a:noFill/>
          <a:ln w="9525" cap="flat" cmpd="sng">
            <a:solidFill>
              <a:srgbClr val="666666"/>
            </a:solidFill>
            <a:prstDash val="solid"/>
            <a:round/>
            <a:headEnd type="none" w="med" len="med"/>
            <a:tailEnd type="none" w="med" len="med"/>
          </a:ln>
        </p:spPr>
      </p:cxnSp>
      <p:cxnSp>
        <p:nvCxnSpPr>
          <p:cNvPr id="2713" name="Google Shape;2713;p168"/>
          <p:cNvCxnSpPr/>
          <p:nvPr/>
        </p:nvCxnSpPr>
        <p:spPr>
          <a:xfrm>
            <a:off x="1619250" y="3271838"/>
            <a:ext cx="6420000" cy="0"/>
          </a:xfrm>
          <a:prstGeom prst="straightConnector1">
            <a:avLst/>
          </a:prstGeom>
          <a:noFill/>
          <a:ln w="9525" cap="flat" cmpd="sng">
            <a:solidFill>
              <a:srgbClr val="666666"/>
            </a:solidFill>
            <a:prstDash val="solid"/>
            <a:round/>
            <a:headEnd type="none" w="med" len="med"/>
            <a:tailEnd type="none" w="med" len="med"/>
          </a:ln>
        </p:spPr>
      </p:cxnSp>
      <p:cxnSp>
        <p:nvCxnSpPr>
          <p:cNvPr id="2714" name="Google Shape;2714;p168"/>
          <p:cNvCxnSpPr/>
          <p:nvPr/>
        </p:nvCxnSpPr>
        <p:spPr>
          <a:xfrm>
            <a:off x="1619250" y="3740944"/>
            <a:ext cx="6420000" cy="0"/>
          </a:xfrm>
          <a:prstGeom prst="straightConnector1">
            <a:avLst/>
          </a:prstGeom>
          <a:noFill/>
          <a:ln w="9525" cap="flat" cmpd="sng">
            <a:solidFill>
              <a:srgbClr val="666666"/>
            </a:solidFill>
            <a:prstDash val="solid"/>
            <a:round/>
            <a:headEnd type="none" w="med" len="med"/>
            <a:tailEnd type="none" w="med" len="med"/>
          </a:ln>
        </p:spPr>
      </p:cxnSp>
      <p:grpSp>
        <p:nvGrpSpPr>
          <p:cNvPr id="2715" name="Google Shape;2715;p168"/>
          <p:cNvGrpSpPr/>
          <p:nvPr/>
        </p:nvGrpSpPr>
        <p:grpSpPr>
          <a:xfrm>
            <a:off x="1973150" y="2495550"/>
            <a:ext cx="5770450" cy="1714500"/>
            <a:chOff x="1973150" y="2266950"/>
            <a:chExt cx="5770450" cy="1714500"/>
          </a:xfrm>
        </p:grpSpPr>
        <p:sp>
          <p:nvSpPr>
            <p:cNvPr id="2716" name="Google Shape;2716;p168"/>
            <p:cNvSpPr/>
            <p:nvPr/>
          </p:nvSpPr>
          <p:spPr>
            <a:xfrm>
              <a:off x="1973150" y="3800475"/>
              <a:ext cx="695100" cy="180900"/>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68"/>
            <p:cNvSpPr/>
            <p:nvPr/>
          </p:nvSpPr>
          <p:spPr>
            <a:xfrm>
              <a:off x="2988225" y="3752850"/>
              <a:ext cx="695100" cy="228600"/>
            </a:xfrm>
            <a:prstGeom prst="rect">
              <a:avLst/>
            </a:prstGeom>
            <a:solidFill>
              <a:srgbClr val="CFF4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68"/>
            <p:cNvSpPr/>
            <p:nvPr/>
          </p:nvSpPr>
          <p:spPr>
            <a:xfrm>
              <a:off x="4003275" y="3714675"/>
              <a:ext cx="695100" cy="266700"/>
            </a:xfrm>
            <a:prstGeom prst="rect">
              <a:avLst/>
            </a:prstGeom>
            <a:solidFill>
              <a:srgbClr val="A3D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68"/>
            <p:cNvSpPr/>
            <p:nvPr/>
          </p:nvSpPr>
          <p:spPr>
            <a:xfrm>
              <a:off x="5018350" y="3552825"/>
              <a:ext cx="695100" cy="428400"/>
            </a:xfrm>
            <a:prstGeom prst="rect">
              <a:avLst/>
            </a:prstGeom>
            <a:solidFill>
              <a:srgbClr val="2BB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68"/>
            <p:cNvSpPr/>
            <p:nvPr/>
          </p:nvSpPr>
          <p:spPr>
            <a:xfrm>
              <a:off x="6033425" y="3105150"/>
              <a:ext cx="695100" cy="876300"/>
            </a:xfrm>
            <a:prstGeom prst="re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68"/>
            <p:cNvSpPr/>
            <p:nvPr/>
          </p:nvSpPr>
          <p:spPr>
            <a:xfrm>
              <a:off x="7048500" y="2266950"/>
              <a:ext cx="695100" cy="1714500"/>
            </a:xfrm>
            <a:prstGeom prst="re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22" name="Google Shape;2722;p168"/>
          <p:cNvCxnSpPr/>
          <p:nvPr/>
        </p:nvCxnSpPr>
        <p:spPr>
          <a:xfrm>
            <a:off x="1619250" y="4210050"/>
            <a:ext cx="6420000" cy="0"/>
          </a:xfrm>
          <a:prstGeom prst="straightConnector1">
            <a:avLst/>
          </a:prstGeom>
          <a:noFill/>
          <a:ln w="9525" cap="flat" cmpd="sng">
            <a:solidFill>
              <a:srgbClr val="666666"/>
            </a:solidFill>
            <a:prstDash val="solid"/>
            <a:round/>
            <a:headEnd type="none" w="med" len="med"/>
            <a:tailEnd type="none" w="med" len="med"/>
          </a:ln>
        </p:spPr>
      </p:cxnSp>
      <p:sp>
        <p:nvSpPr>
          <p:cNvPr id="2723" name="Google Shape;2723;p168"/>
          <p:cNvSpPr txBox="1"/>
          <p:nvPr/>
        </p:nvSpPr>
        <p:spPr>
          <a:xfrm>
            <a:off x="1973150" y="4259925"/>
            <a:ext cx="695100" cy="178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000"/>
              </a:spcAft>
              <a:buNone/>
            </a:pPr>
            <a:r>
              <a:rPr lang="en">
                <a:latin typeface="Roboto"/>
                <a:ea typeface="Roboto"/>
                <a:cs typeface="Roboto"/>
                <a:sym typeface="Roboto"/>
              </a:rPr>
              <a:t>2003</a:t>
            </a:r>
            <a:endParaRPr>
              <a:latin typeface="Roboto"/>
              <a:ea typeface="Roboto"/>
              <a:cs typeface="Roboto"/>
              <a:sym typeface="Roboto"/>
            </a:endParaRPr>
          </a:p>
        </p:txBody>
      </p:sp>
      <p:sp>
        <p:nvSpPr>
          <p:cNvPr id="2724" name="Google Shape;2724;p168"/>
          <p:cNvSpPr txBox="1"/>
          <p:nvPr/>
        </p:nvSpPr>
        <p:spPr>
          <a:xfrm>
            <a:off x="2982800" y="4259925"/>
            <a:ext cx="695100" cy="178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000"/>
              </a:spcAft>
              <a:buNone/>
            </a:pPr>
            <a:r>
              <a:rPr lang="en">
                <a:latin typeface="Roboto"/>
                <a:ea typeface="Roboto"/>
                <a:cs typeface="Roboto"/>
                <a:sym typeface="Roboto"/>
              </a:rPr>
              <a:t>2006</a:t>
            </a:r>
            <a:endParaRPr>
              <a:latin typeface="Roboto"/>
              <a:ea typeface="Roboto"/>
              <a:cs typeface="Roboto"/>
              <a:sym typeface="Roboto"/>
            </a:endParaRPr>
          </a:p>
        </p:txBody>
      </p:sp>
      <p:sp>
        <p:nvSpPr>
          <p:cNvPr id="2725" name="Google Shape;2725;p168"/>
          <p:cNvSpPr txBox="1"/>
          <p:nvPr/>
        </p:nvSpPr>
        <p:spPr>
          <a:xfrm>
            <a:off x="4001975" y="4259925"/>
            <a:ext cx="695100" cy="178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000"/>
              </a:spcAft>
              <a:buNone/>
            </a:pPr>
            <a:r>
              <a:rPr lang="en">
                <a:latin typeface="Roboto"/>
                <a:ea typeface="Roboto"/>
                <a:cs typeface="Roboto"/>
                <a:sym typeface="Roboto"/>
              </a:rPr>
              <a:t>2010</a:t>
            </a:r>
            <a:endParaRPr>
              <a:latin typeface="Roboto"/>
              <a:ea typeface="Roboto"/>
              <a:cs typeface="Roboto"/>
              <a:sym typeface="Roboto"/>
            </a:endParaRPr>
          </a:p>
        </p:txBody>
      </p:sp>
      <p:sp>
        <p:nvSpPr>
          <p:cNvPr id="2726" name="Google Shape;2726;p168"/>
          <p:cNvSpPr txBox="1"/>
          <p:nvPr/>
        </p:nvSpPr>
        <p:spPr>
          <a:xfrm>
            <a:off x="5011625" y="4259925"/>
            <a:ext cx="695100" cy="178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000"/>
              </a:spcAft>
              <a:buNone/>
            </a:pPr>
            <a:r>
              <a:rPr lang="en">
                <a:latin typeface="Roboto"/>
                <a:ea typeface="Roboto"/>
                <a:cs typeface="Roboto"/>
                <a:sym typeface="Roboto"/>
              </a:rPr>
              <a:t>2014</a:t>
            </a:r>
            <a:endParaRPr>
              <a:latin typeface="Roboto"/>
              <a:ea typeface="Roboto"/>
              <a:cs typeface="Roboto"/>
              <a:sym typeface="Roboto"/>
            </a:endParaRPr>
          </a:p>
        </p:txBody>
      </p:sp>
      <p:sp>
        <p:nvSpPr>
          <p:cNvPr id="2727" name="Google Shape;2727;p168"/>
          <p:cNvSpPr txBox="1"/>
          <p:nvPr/>
        </p:nvSpPr>
        <p:spPr>
          <a:xfrm>
            <a:off x="6030800" y="4259925"/>
            <a:ext cx="695100" cy="178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000"/>
              </a:spcAft>
              <a:buNone/>
            </a:pPr>
            <a:r>
              <a:rPr lang="en">
                <a:latin typeface="Roboto"/>
                <a:ea typeface="Roboto"/>
                <a:cs typeface="Roboto"/>
                <a:sym typeface="Roboto"/>
              </a:rPr>
              <a:t>2016</a:t>
            </a:r>
            <a:endParaRPr>
              <a:latin typeface="Roboto"/>
              <a:ea typeface="Roboto"/>
              <a:cs typeface="Roboto"/>
              <a:sym typeface="Roboto"/>
            </a:endParaRPr>
          </a:p>
        </p:txBody>
      </p:sp>
      <p:sp>
        <p:nvSpPr>
          <p:cNvPr id="2728" name="Google Shape;2728;p168"/>
          <p:cNvSpPr txBox="1"/>
          <p:nvPr/>
        </p:nvSpPr>
        <p:spPr>
          <a:xfrm>
            <a:off x="7040450" y="4259925"/>
            <a:ext cx="695100" cy="178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Roboto"/>
                <a:ea typeface="Roboto"/>
                <a:cs typeface="Roboto"/>
                <a:sym typeface="Roboto"/>
              </a:rPr>
              <a:t>2020</a:t>
            </a:r>
            <a:endParaRPr>
              <a:latin typeface="Roboto"/>
              <a:ea typeface="Roboto"/>
              <a:cs typeface="Roboto"/>
              <a:sym typeface="Roboto"/>
            </a:endParaRPr>
          </a:p>
          <a:p>
            <a:pPr marL="0" lvl="0" indent="0" algn="ctr" rtl="0">
              <a:spcBef>
                <a:spcPts val="0"/>
              </a:spcBef>
              <a:spcAft>
                <a:spcPts val="0"/>
              </a:spcAft>
              <a:buNone/>
            </a:pPr>
            <a:r>
              <a:rPr lang="en" sz="900">
                <a:latin typeface="Roboto"/>
                <a:ea typeface="Roboto"/>
                <a:cs typeface="Roboto"/>
                <a:sym typeface="Roboto"/>
              </a:rPr>
              <a:t>(projected)</a:t>
            </a:r>
            <a:endParaRPr sz="900">
              <a:latin typeface="Roboto"/>
              <a:ea typeface="Roboto"/>
              <a:cs typeface="Roboto"/>
              <a:sym typeface="Roboto"/>
            </a:endParaRPr>
          </a:p>
        </p:txBody>
      </p:sp>
      <p:sp>
        <p:nvSpPr>
          <p:cNvPr id="2729" name="Google Shape;2729;p168"/>
          <p:cNvSpPr txBox="1"/>
          <p:nvPr/>
        </p:nvSpPr>
        <p:spPr>
          <a:xfrm>
            <a:off x="0" y="1495639"/>
            <a:ext cx="9144000" cy="364800"/>
          </a:xfrm>
          <a:prstGeom prst="rect">
            <a:avLst/>
          </a:prstGeom>
          <a:solidFill>
            <a:srgbClr val="999999"/>
          </a:solidFill>
          <a:ln>
            <a:noFill/>
          </a:ln>
        </p:spPr>
        <p:txBody>
          <a:bodyPr spcFirstLastPara="1" wrap="square" lIns="0" tIns="45700" rIns="0" bIns="0" anchor="t"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Medium"/>
                <a:ea typeface="Roboto Medium"/>
                <a:cs typeface="Roboto Medium"/>
                <a:sym typeface="Roboto Medium"/>
              </a:rPr>
              <a:t>DDos Attacks Over Time</a:t>
            </a:r>
            <a:endParaRPr>
              <a:solidFill>
                <a:srgbClr val="FFFFFF"/>
              </a:solidFill>
            </a:endParaRPr>
          </a:p>
          <a:p>
            <a:pPr marL="0" lvl="0" indent="0" algn="ctr"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pic>
        <p:nvPicPr>
          <p:cNvPr id="2734" name="Google Shape;2734;p169"/>
          <p:cNvPicPr preferRelativeResize="0"/>
          <p:nvPr/>
        </p:nvPicPr>
        <p:blipFill>
          <a:blip r:embed="rId3">
            <a:alphaModFix/>
          </a:blip>
          <a:stretch>
            <a:fillRect/>
          </a:stretch>
        </p:blipFill>
        <p:spPr>
          <a:xfrm>
            <a:off x="0" y="0"/>
            <a:ext cx="9144000" cy="5143505"/>
          </a:xfrm>
          <a:prstGeom prst="rect">
            <a:avLst/>
          </a:prstGeom>
          <a:noFill/>
          <a:ln>
            <a:noFill/>
          </a:ln>
        </p:spPr>
      </p:pic>
      <p:sp>
        <p:nvSpPr>
          <p:cNvPr id="2735" name="Google Shape;2735;p1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63</a:t>
            </a:fld>
            <a:endParaRPr sz="600">
              <a:solidFill>
                <a:srgbClr val="FFFFFF"/>
              </a:solidFill>
            </a:endParaRPr>
          </a:p>
        </p:txBody>
      </p:sp>
      <p:sp>
        <p:nvSpPr>
          <p:cNvPr id="2736" name="Google Shape;2736;p169"/>
          <p:cNvSpPr txBox="1">
            <a:spLocks noGrp="1"/>
          </p:cNvSpPr>
          <p:nvPr>
            <p:ph type="title"/>
          </p:nvPr>
        </p:nvSpPr>
        <p:spPr>
          <a:xfrm>
            <a:off x="3590825" y="1344175"/>
            <a:ext cx="5373900" cy="27882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a:solidFill>
                  <a:srgbClr val="FFF2CC"/>
                </a:solidFill>
                <a:latin typeface="Roboto"/>
                <a:ea typeface="Roboto"/>
                <a:cs typeface="Roboto"/>
                <a:sym typeface="Roboto"/>
              </a:rPr>
              <a:t>SIEM can assist organizations with the steps covered in </a:t>
            </a:r>
            <a:br>
              <a:rPr lang="en">
                <a:solidFill>
                  <a:srgbClr val="FFF2CC"/>
                </a:solidFill>
                <a:latin typeface="Roboto"/>
                <a:ea typeface="Roboto"/>
                <a:cs typeface="Roboto"/>
                <a:sym typeface="Roboto"/>
              </a:rPr>
            </a:br>
            <a:r>
              <a:rPr lang="en">
                <a:solidFill>
                  <a:srgbClr val="FFF2CC"/>
                </a:solidFill>
                <a:latin typeface="Roboto"/>
                <a:ea typeface="Roboto"/>
                <a:cs typeface="Roboto"/>
                <a:sym typeface="Roboto"/>
              </a:rPr>
              <a:t>today’s lesson to implement an effective monitoring solution.</a:t>
            </a:r>
            <a:endParaRPr>
              <a:solidFill>
                <a:srgbClr val="FFF2CC"/>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40"/>
        <p:cNvGrpSpPr/>
        <p:nvPr/>
      </p:nvGrpSpPr>
      <p:grpSpPr>
        <a:xfrm>
          <a:off x="0" y="0"/>
          <a:ext cx="0" cy="0"/>
          <a:chOff x="0" y="0"/>
          <a:chExt cx="0" cy="0"/>
        </a:xfrm>
      </p:grpSpPr>
      <p:sp>
        <p:nvSpPr>
          <p:cNvPr id="2741" name="Google Shape;2741;p170"/>
          <p:cNvSpPr/>
          <p:nvPr/>
        </p:nvSpPr>
        <p:spPr>
          <a:xfrm>
            <a:off x="0" y="0"/>
            <a:ext cx="3315300" cy="5143500"/>
          </a:xfrm>
          <a:prstGeom prst="rect">
            <a:avLst/>
          </a:prstGeom>
          <a:solidFill>
            <a:srgbClr val="FFD147"/>
          </a:solidFill>
          <a:ln>
            <a:noFill/>
          </a:ln>
        </p:spPr>
        <p:txBody>
          <a:bodyPr spcFirstLastPara="1" wrap="square" lIns="457200" tIns="91425" rIns="365750" bIns="91425" anchor="ctr" anchorCtr="0">
            <a:noAutofit/>
          </a:bodyPr>
          <a:lstStyle/>
          <a:p>
            <a:pPr marL="0" lvl="0" indent="0" algn="l" rtl="0">
              <a:spcBef>
                <a:spcPts val="0"/>
              </a:spcBef>
              <a:spcAft>
                <a:spcPts val="0"/>
              </a:spcAft>
              <a:buNone/>
            </a:pPr>
            <a:r>
              <a:rPr lang="en" sz="2400">
                <a:solidFill>
                  <a:srgbClr val="212B53"/>
                </a:solidFill>
                <a:latin typeface="Roboto Light"/>
                <a:ea typeface="Roboto Light"/>
                <a:cs typeface="Roboto Light"/>
                <a:sym typeface="Roboto Light"/>
              </a:rPr>
              <a:t>Organizations need to decide what to monitor by prioritizing </a:t>
            </a:r>
            <a:br>
              <a:rPr lang="en" sz="2400">
                <a:solidFill>
                  <a:srgbClr val="212B53"/>
                </a:solidFill>
                <a:latin typeface="Roboto Light"/>
                <a:ea typeface="Roboto Light"/>
                <a:cs typeface="Roboto Light"/>
                <a:sym typeface="Roboto Light"/>
              </a:rPr>
            </a:br>
            <a:r>
              <a:rPr lang="en" sz="2400">
                <a:solidFill>
                  <a:srgbClr val="212B53"/>
                </a:solidFill>
                <a:latin typeface="Roboto Light"/>
                <a:ea typeface="Roboto Light"/>
                <a:cs typeface="Roboto Light"/>
                <a:sym typeface="Roboto Light"/>
              </a:rPr>
              <a:t>the risks to their business.</a:t>
            </a:r>
            <a:endParaRPr sz="2400">
              <a:solidFill>
                <a:srgbClr val="212B53"/>
              </a:solidFill>
              <a:latin typeface="Roboto Light"/>
              <a:ea typeface="Roboto Light"/>
              <a:cs typeface="Roboto Light"/>
              <a:sym typeface="Roboto Light"/>
            </a:endParaRPr>
          </a:p>
        </p:txBody>
      </p:sp>
      <p:sp>
        <p:nvSpPr>
          <p:cNvPr id="2742" name="Google Shape;2742;p170"/>
          <p:cNvSpPr/>
          <p:nvPr/>
        </p:nvSpPr>
        <p:spPr>
          <a:xfrm>
            <a:off x="12985675" y="1483750"/>
            <a:ext cx="5059200" cy="325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 SIEM can look at historical data to determine how often a security has occurred in the past. This data can help an organization prioritize their monitoring decisions.</a:t>
            </a:r>
            <a:endParaRPr/>
          </a:p>
          <a:p>
            <a:pPr marL="0" lvl="0" indent="0" algn="l" rtl="0">
              <a:spcBef>
                <a:spcPts val="0"/>
              </a:spcBef>
              <a:spcAft>
                <a:spcPts val="0"/>
              </a:spcAft>
              <a:buClr>
                <a:schemeClr val="dk1"/>
              </a:buClr>
              <a:buSzPts val="1100"/>
              <a:buFont typeface="Arial"/>
              <a:buNone/>
            </a:pPr>
            <a:endParaRPr/>
          </a:p>
        </p:txBody>
      </p:sp>
      <p:sp>
        <p:nvSpPr>
          <p:cNvPr id="2743" name="Google Shape;2743;p170"/>
          <p:cNvSpPr/>
          <p:nvPr/>
        </p:nvSpPr>
        <p:spPr>
          <a:xfrm>
            <a:off x="12873250" y="1418175"/>
            <a:ext cx="2782800" cy="7308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How can SIEMs help?</a:t>
            </a:r>
            <a:endParaRPr/>
          </a:p>
        </p:txBody>
      </p:sp>
      <p:sp>
        <p:nvSpPr>
          <p:cNvPr id="2744" name="Google Shape;2744;p1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64</a:t>
            </a:fld>
            <a:endParaRPr sz="600"/>
          </a:p>
        </p:txBody>
      </p:sp>
      <p:pic>
        <p:nvPicPr>
          <p:cNvPr id="2745" name="Google Shape;2745;p170"/>
          <p:cNvPicPr preferRelativeResize="0"/>
          <p:nvPr/>
        </p:nvPicPr>
        <p:blipFill>
          <a:blip r:embed="rId3">
            <a:alphaModFix/>
          </a:blip>
          <a:stretch>
            <a:fillRect/>
          </a:stretch>
        </p:blipFill>
        <p:spPr>
          <a:xfrm>
            <a:off x="3315374" y="0"/>
            <a:ext cx="5840926" cy="5143500"/>
          </a:xfrm>
          <a:prstGeom prst="rect">
            <a:avLst/>
          </a:prstGeom>
          <a:noFill/>
          <a:ln>
            <a:noFill/>
          </a:ln>
        </p:spPr>
      </p:pic>
      <p:sp>
        <p:nvSpPr>
          <p:cNvPr id="2746" name="Google Shape;2746;p170"/>
          <p:cNvSpPr txBox="1"/>
          <p:nvPr/>
        </p:nvSpPr>
        <p:spPr>
          <a:xfrm>
            <a:off x="5462100" y="580550"/>
            <a:ext cx="1472700" cy="5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How can SIEM help?</a:t>
            </a:r>
            <a:endParaRPr sz="1600">
              <a:solidFill>
                <a:srgbClr val="FFFFFF"/>
              </a:solidFill>
              <a:latin typeface="Roboto Medium"/>
              <a:ea typeface="Roboto Medium"/>
              <a:cs typeface="Roboto Medium"/>
              <a:sym typeface="Roboto Medium"/>
            </a:endParaRPr>
          </a:p>
        </p:txBody>
      </p:sp>
      <p:sp>
        <p:nvSpPr>
          <p:cNvPr id="2747" name="Google Shape;2747;p170"/>
          <p:cNvSpPr txBox="1"/>
          <p:nvPr/>
        </p:nvSpPr>
        <p:spPr>
          <a:xfrm>
            <a:off x="5462100" y="2701450"/>
            <a:ext cx="15285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212B53"/>
                </a:solidFill>
                <a:latin typeface="Roboto Medium"/>
                <a:ea typeface="Roboto Medium"/>
                <a:cs typeface="Roboto Medium"/>
                <a:sym typeface="Roboto Medium"/>
              </a:rPr>
              <a:t>A SIEM can...</a:t>
            </a:r>
            <a:endParaRPr sz="1600">
              <a:solidFill>
                <a:srgbClr val="212B53"/>
              </a:solidFill>
              <a:latin typeface="Roboto Medium"/>
              <a:ea typeface="Roboto Medium"/>
              <a:cs typeface="Roboto Medium"/>
              <a:sym typeface="Roboto Medium"/>
            </a:endParaRPr>
          </a:p>
        </p:txBody>
      </p:sp>
      <p:sp>
        <p:nvSpPr>
          <p:cNvPr id="2748" name="Google Shape;2748;p170"/>
          <p:cNvSpPr txBox="1"/>
          <p:nvPr/>
        </p:nvSpPr>
        <p:spPr>
          <a:xfrm>
            <a:off x="3755875" y="3721450"/>
            <a:ext cx="5113800" cy="101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latin typeface="Roboto"/>
                <a:ea typeface="Roboto"/>
                <a:cs typeface="Roboto"/>
                <a:sym typeface="Roboto"/>
              </a:rPr>
              <a:t>....look at historical data to determine how often a security has has occurred. This data can help an organization prioritize monitoring decisions.</a:t>
            </a:r>
            <a:endParaRPr sz="1600">
              <a:solidFill>
                <a:srgbClr val="FFFFFF"/>
              </a:solidFill>
              <a:latin typeface="Roboto"/>
              <a:ea typeface="Roboto"/>
              <a:cs typeface="Roboto"/>
              <a:sym typeface="Roboto"/>
            </a:endParaRPr>
          </a:p>
        </p:txBody>
      </p:sp>
      <p:sp>
        <p:nvSpPr>
          <p:cNvPr id="2749" name="Google Shape;2749;p1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64</a:t>
            </a:fld>
            <a:endParaRPr sz="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753"/>
        <p:cNvGrpSpPr/>
        <p:nvPr/>
      </p:nvGrpSpPr>
      <p:grpSpPr>
        <a:xfrm>
          <a:off x="0" y="0"/>
          <a:ext cx="0" cy="0"/>
          <a:chOff x="0" y="0"/>
          <a:chExt cx="0" cy="0"/>
        </a:xfrm>
      </p:grpSpPr>
      <p:sp>
        <p:nvSpPr>
          <p:cNvPr id="2754" name="Google Shape;2754;p171"/>
          <p:cNvSpPr/>
          <p:nvPr/>
        </p:nvSpPr>
        <p:spPr>
          <a:xfrm>
            <a:off x="0" y="0"/>
            <a:ext cx="3315300" cy="5143500"/>
          </a:xfrm>
          <a:prstGeom prst="rect">
            <a:avLst/>
          </a:prstGeom>
          <a:solidFill>
            <a:srgbClr val="FFD147"/>
          </a:solidFill>
          <a:ln>
            <a:noFill/>
          </a:ln>
        </p:spPr>
        <p:txBody>
          <a:bodyPr spcFirstLastPara="1" wrap="square" lIns="457200" tIns="91425" rIns="365750" bIns="91425" anchor="ctr" anchorCtr="0">
            <a:noAutofit/>
          </a:bodyPr>
          <a:lstStyle/>
          <a:p>
            <a:pPr marL="0" lvl="0" indent="0" algn="l" rtl="0">
              <a:spcBef>
                <a:spcPts val="0"/>
              </a:spcBef>
              <a:spcAft>
                <a:spcPts val="0"/>
              </a:spcAft>
              <a:buNone/>
            </a:pPr>
            <a:r>
              <a:rPr lang="en" sz="2400">
                <a:solidFill>
                  <a:srgbClr val="212B53"/>
                </a:solidFill>
                <a:latin typeface="Roboto Light"/>
                <a:ea typeface="Roboto Light"/>
                <a:cs typeface="Roboto Light"/>
                <a:sym typeface="Roboto Light"/>
              </a:rPr>
              <a:t>Organizations decide how to monitor, which is typically accomplished </a:t>
            </a:r>
            <a:br>
              <a:rPr lang="en" sz="2400">
                <a:solidFill>
                  <a:srgbClr val="212B53"/>
                </a:solidFill>
                <a:latin typeface="Roboto Light"/>
                <a:ea typeface="Roboto Light"/>
                <a:cs typeface="Roboto Light"/>
                <a:sym typeface="Roboto Light"/>
              </a:rPr>
            </a:br>
            <a:r>
              <a:rPr lang="en" sz="2400">
                <a:solidFill>
                  <a:srgbClr val="212B53"/>
                </a:solidFill>
                <a:latin typeface="Roboto Light"/>
                <a:ea typeface="Roboto Light"/>
                <a:cs typeface="Roboto Light"/>
                <a:sym typeface="Roboto Light"/>
              </a:rPr>
              <a:t>by logs.</a:t>
            </a:r>
            <a:endParaRPr sz="2400">
              <a:solidFill>
                <a:srgbClr val="212B53"/>
              </a:solidFill>
              <a:latin typeface="Roboto Light"/>
              <a:ea typeface="Roboto Light"/>
              <a:cs typeface="Roboto Light"/>
              <a:sym typeface="Roboto Light"/>
            </a:endParaRPr>
          </a:p>
        </p:txBody>
      </p:sp>
      <p:sp>
        <p:nvSpPr>
          <p:cNvPr id="2755" name="Google Shape;2755;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65</a:t>
            </a:fld>
            <a:endParaRPr sz="600"/>
          </a:p>
        </p:txBody>
      </p:sp>
      <p:pic>
        <p:nvPicPr>
          <p:cNvPr id="2756" name="Google Shape;2756;p171"/>
          <p:cNvPicPr preferRelativeResize="0"/>
          <p:nvPr/>
        </p:nvPicPr>
        <p:blipFill>
          <a:blip r:embed="rId3">
            <a:alphaModFix/>
          </a:blip>
          <a:stretch>
            <a:fillRect/>
          </a:stretch>
        </p:blipFill>
        <p:spPr>
          <a:xfrm>
            <a:off x="3315374" y="0"/>
            <a:ext cx="5840926" cy="5143500"/>
          </a:xfrm>
          <a:prstGeom prst="rect">
            <a:avLst/>
          </a:prstGeom>
          <a:noFill/>
          <a:ln>
            <a:noFill/>
          </a:ln>
        </p:spPr>
      </p:pic>
      <p:sp>
        <p:nvSpPr>
          <p:cNvPr id="2757" name="Google Shape;2757;p171"/>
          <p:cNvSpPr txBox="1"/>
          <p:nvPr/>
        </p:nvSpPr>
        <p:spPr>
          <a:xfrm>
            <a:off x="5462100" y="580550"/>
            <a:ext cx="1472700" cy="5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How can SIEM help?</a:t>
            </a:r>
            <a:endParaRPr sz="1600">
              <a:solidFill>
                <a:srgbClr val="FFFFFF"/>
              </a:solidFill>
              <a:latin typeface="Roboto Medium"/>
              <a:ea typeface="Roboto Medium"/>
              <a:cs typeface="Roboto Medium"/>
              <a:sym typeface="Roboto Medium"/>
            </a:endParaRPr>
          </a:p>
        </p:txBody>
      </p:sp>
      <p:sp>
        <p:nvSpPr>
          <p:cNvPr id="2758" name="Google Shape;2758;p171"/>
          <p:cNvSpPr txBox="1"/>
          <p:nvPr/>
        </p:nvSpPr>
        <p:spPr>
          <a:xfrm>
            <a:off x="5462100" y="2701450"/>
            <a:ext cx="1528500" cy="3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212B53"/>
                </a:solidFill>
                <a:latin typeface="Roboto Medium"/>
                <a:ea typeface="Roboto Medium"/>
                <a:cs typeface="Roboto Medium"/>
                <a:sym typeface="Roboto Medium"/>
              </a:rPr>
              <a:t>SIEM are...</a:t>
            </a:r>
            <a:endParaRPr sz="1600">
              <a:solidFill>
                <a:srgbClr val="212B53"/>
              </a:solidFill>
              <a:latin typeface="Roboto Medium"/>
              <a:ea typeface="Roboto Medium"/>
              <a:cs typeface="Roboto Medium"/>
              <a:sym typeface="Roboto Medium"/>
            </a:endParaRPr>
          </a:p>
        </p:txBody>
      </p:sp>
      <p:sp>
        <p:nvSpPr>
          <p:cNvPr id="2759" name="Google Shape;2759;p171"/>
          <p:cNvSpPr txBox="1"/>
          <p:nvPr/>
        </p:nvSpPr>
        <p:spPr>
          <a:xfrm>
            <a:off x="3755875" y="3721450"/>
            <a:ext cx="5113800" cy="101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FFFFFF"/>
                </a:solidFill>
                <a:latin typeface="Roboto"/>
                <a:ea typeface="Roboto"/>
                <a:cs typeface="Roboto"/>
                <a:sym typeface="Roboto"/>
              </a:rPr>
              <a:t>...made of smart devices that assist security departments with forwarding and collecting logs from various sources.</a:t>
            </a:r>
            <a:endParaRPr sz="1600">
              <a:solidFill>
                <a:srgbClr val="FFFFFF"/>
              </a:solidFill>
              <a:latin typeface="Roboto"/>
              <a:ea typeface="Roboto"/>
              <a:cs typeface="Roboto"/>
              <a:sym typeface="Roboto"/>
            </a:endParaRPr>
          </a:p>
        </p:txBody>
      </p:sp>
      <p:sp>
        <p:nvSpPr>
          <p:cNvPr id="2760" name="Google Shape;2760;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65</a:t>
            </a:fld>
            <a:endParaRPr sz="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764"/>
        <p:cNvGrpSpPr/>
        <p:nvPr/>
      </p:nvGrpSpPr>
      <p:grpSpPr>
        <a:xfrm>
          <a:off x="0" y="0"/>
          <a:ext cx="0" cy="0"/>
          <a:chOff x="0" y="0"/>
          <a:chExt cx="0" cy="0"/>
        </a:xfrm>
      </p:grpSpPr>
      <p:sp>
        <p:nvSpPr>
          <p:cNvPr id="2765" name="Google Shape;2765;p172"/>
          <p:cNvSpPr/>
          <p:nvPr/>
        </p:nvSpPr>
        <p:spPr>
          <a:xfrm>
            <a:off x="0" y="0"/>
            <a:ext cx="3315300" cy="5143500"/>
          </a:xfrm>
          <a:prstGeom prst="rect">
            <a:avLst/>
          </a:prstGeom>
          <a:solidFill>
            <a:srgbClr val="FFD147"/>
          </a:solidFill>
          <a:ln>
            <a:noFill/>
          </a:ln>
        </p:spPr>
        <p:txBody>
          <a:bodyPr spcFirstLastPara="1" wrap="square" lIns="457200" tIns="91425" rIns="365750" bIns="91425" anchor="ctr" anchorCtr="0">
            <a:noAutofit/>
          </a:bodyPr>
          <a:lstStyle/>
          <a:p>
            <a:pPr marL="0" lvl="0" indent="0" algn="l" rtl="0">
              <a:spcBef>
                <a:spcPts val="0"/>
              </a:spcBef>
              <a:spcAft>
                <a:spcPts val="0"/>
              </a:spcAft>
              <a:buNone/>
            </a:pPr>
            <a:r>
              <a:rPr lang="en" sz="2400">
                <a:solidFill>
                  <a:srgbClr val="212B53"/>
                </a:solidFill>
                <a:latin typeface="Roboto Light"/>
                <a:ea typeface="Roboto Light"/>
                <a:cs typeface="Roboto Light"/>
                <a:sym typeface="Roboto Light"/>
              </a:rPr>
              <a:t>Organizations aggregate, parse, and normalize multiple logs so they can be analyzed together.</a:t>
            </a:r>
            <a:endParaRPr sz="2400">
              <a:solidFill>
                <a:srgbClr val="212B53"/>
              </a:solidFill>
              <a:latin typeface="Roboto Light"/>
              <a:ea typeface="Roboto Light"/>
              <a:cs typeface="Roboto Light"/>
              <a:sym typeface="Roboto Light"/>
            </a:endParaRPr>
          </a:p>
        </p:txBody>
      </p:sp>
      <p:sp>
        <p:nvSpPr>
          <p:cNvPr id="2766" name="Google Shape;2766;p17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66</a:t>
            </a:fld>
            <a:endParaRPr sz="600"/>
          </a:p>
        </p:txBody>
      </p:sp>
      <p:pic>
        <p:nvPicPr>
          <p:cNvPr id="2767" name="Google Shape;2767;p172"/>
          <p:cNvPicPr preferRelativeResize="0"/>
          <p:nvPr/>
        </p:nvPicPr>
        <p:blipFill>
          <a:blip r:embed="rId3">
            <a:alphaModFix/>
          </a:blip>
          <a:stretch>
            <a:fillRect/>
          </a:stretch>
        </p:blipFill>
        <p:spPr>
          <a:xfrm>
            <a:off x="3315374" y="0"/>
            <a:ext cx="5840926" cy="5143500"/>
          </a:xfrm>
          <a:prstGeom prst="rect">
            <a:avLst/>
          </a:prstGeom>
          <a:noFill/>
          <a:ln>
            <a:noFill/>
          </a:ln>
        </p:spPr>
      </p:pic>
      <p:sp>
        <p:nvSpPr>
          <p:cNvPr id="2768" name="Google Shape;2768;p172"/>
          <p:cNvSpPr txBox="1"/>
          <p:nvPr/>
        </p:nvSpPr>
        <p:spPr>
          <a:xfrm>
            <a:off x="5462100" y="580550"/>
            <a:ext cx="1472700" cy="5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How can SIEM help?</a:t>
            </a:r>
            <a:endParaRPr sz="1600">
              <a:solidFill>
                <a:srgbClr val="FFFFFF"/>
              </a:solidFill>
              <a:latin typeface="Roboto Medium"/>
              <a:ea typeface="Roboto Medium"/>
              <a:cs typeface="Roboto Medium"/>
              <a:sym typeface="Roboto Medium"/>
            </a:endParaRPr>
          </a:p>
        </p:txBody>
      </p:sp>
      <p:sp>
        <p:nvSpPr>
          <p:cNvPr id="2769" name="Google Shape;2769;p172"/>
          <p:cNvSpPr txBox="1"/>
          <p:nvPr/>
        </p:nvSpPr>
        <p:spPr>
          <a:xfrm>
            <a:off x="5462100" y="2263050"/>
            <a:ext cx="1528500" cy="8238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600">
                <a:solidFill>
                  <a:srgbClr val="212B53"/>
                </a:solidFill>
                <a:latin typeface="Roboto Medium"/>
                <a:ea typeface="Roboto Medium"/>
                <a:cs typeface="Roboto Medium"/>
                <a:sym typeface="Roboto Medium"/>
              </a:rPr>
              <a:t>One of SIEM’s greatest strengths...</a:t>
            </a:r>
            <a:endParaRPr sz="1600">
              <a:solidFill>
                <a:srgbClr val="212B53"/>
              </a:solidFill>
              <a:latin typeface="Roboto Medium"/>
              <a:ea typeface="Roboto Medium"/>
              <a:cs typeface="Roboto Medium"/>
              <a:sym typeface="Roboto Medium"/>
            </a:endParaRPr>
          </a:p>
        </p:txBody>
      </p:sp>
      <p:sp>
        <p:nvSpPr>
          <p:cNvPr id="2770" name="Google Shape;2770;p172"/>
          <p:cNvSpPr txBox="1"/>
          <p:nvPr/>
        </p:nvSpPr>
        <p:spPr>
          <a:xfrm>
            <a:off x="3554500" y="3661150"/>
            <a:ext cx="5533200" cy="1073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a:solidFill>
                  <a:srgbClr val="FFFFFF"/>
                </a:solidFill>
                <a:latin typeface="Roboto"/>
                <a:ea typeface="Roboto"/>
                <a:cs typeface="Roboto"/>
                <a:sym typeface="Roboto"/>
              </a:rPr>
              <a:t>...is their automation of aggregation, parsing, and normalization. When logs are loaded into SIEM, they are automatically parsed and normalized, with all the field headers identified. This reduces the manual work of parsing and identifying all fields.</a:t>
            </a:r>
            <a:endParaRPr sz="1600">
              <a:solidFill>
                <a:srgbClr val="FFFFFF"/>
              </a:solidFill>
              <a:latin typeface="Roboto"/>
              <a:ea typeface="Roboto"/>
              <a:cs typeface="Roboto"/>
              <a:sym typeface="Roboto"/>
            </a:endParaRPr>
          </a:p>
        </p:txBody>
      </p:sp>
      <p:sp>
        <p:nvSpPr>
          <p:cNvPr id="2771" name="Google Shape;2771;p17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66</a:t>
            </a:fld>
            <a:endParaRPr sz="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75"/>
        <p:cNvGrpSpPr/>
        <p:nvPr/>
      </p:nvGrpSpPr>
      <p:grpSpPr>
        <a:xfrm>
          <a:off x="0" y="0"/>
          <a:ext cx="0" cy="0"/>
          <a:chOff x="0" y="0"/>
          <a:chExt cx="0" cy="0"/>
        </a:xfrm>
      </p:grpSpPr>
      <p:sp>
        <p:nvSpPr>
          <p:cNvPr id="2776" name="Google Shape;2776;p173"/>
          <p:cNvSpPr/>
          <p:nvPr/>
        </p:nvSpPr>
        <p:spPr>
          <a:xfrm>
            <a:off x="0" y="0"/>
            <a:ext cx="3315300" cy="5143500"/>
          </a:xfrm>
          <a:prstGeom prst="rect">
            <a:avLst/>
          </a:prstGeom>
          <a:solidFill>
            <a:srgbClr val="FFD147"/>
          </a:solidFill>
          <a:ln>
            <a:noFill/>
          </a:ln>
        </p:spPr>
        <p:txBody>
          <a:bodyPr spcFirstLastPara="1" wrap="square" lIns="457200" tIns="91425" rIns="365750" bIns="91425" anchor="ctr" anchorCtr="0">
            <a:noAutofit/>
          </a:bodyPr>
          <a:lstStyle/>
          <a:p>
            <a:pPr marL="0" lvl="0" indent="0" algn="l" rtl="0">
              <a:spcBef>
                <a:spcPts val="0"/>
              </a:spcBef>
              <a:spcAft>
                <a:spcPts val="0"/>
              </a:spcAft>
              <a:buNone/>
            </a:pPr>
            <a:r>
              <a:rPr lang="en" sz="2400">
                <a:solidFill>
                  <a:srgbClr val="212B53"/>
                </a:solidFill>
                <a:latin typeface="Roboto Light"/>
                <a:ea typeface="Roboto Light"/>
                <a:cs typeface="Roboto Light"/>
                <a:sym typeface="Roboto Light"/>
              </a:rPr>
              <a:t>Organizations </a:t>
            </a:r>
            <a:br>
              <a:rPr lang="en" sz="2400">
                <a:solidFill>
                  <a:srgbClr val="212B53"/>
                </a:solidFill>
                <a:latin typeface="Roboto Light"/>
                <a:ea typeface="Roboto Light"/>
                <a:cs typeface="Roboto Light"/>
                <a:sym typeface="Roboto Light"/>
              </a:rPr>
            </a:br>
            <a:r>
              <a:rPr lang="en" sz="2400">
                <a:solidFill>
                  <a:srgbClr val="212B53"/>
                </a:solidFill>
                <a:latin typeface="Roboto Light"/>
                <a:ea typeface="Roboto Light"/>
                <a:cs typeface="Roboto Light"/>
                <a:sym typeface="Roboto Light"/>
              </a:rPr>
              <a:t>correlate these logs with correlation rules </a:t>
            </a:r>
            <a:br>
              <a:rPr lang="en" sz="2400">
                <a:solidFill>
                  <a:srgbClr val="212B53"/>
                </a:solidFill>
                <a:latin typeface="Roboto Light"/>
                <a:ea typeface="Roboto Light"/>
                <a:cs typeface="Roboto Light"/>
                <a:sym typeface="Roboto Light"/>
              </a:rPr>
            </a:br>
            <a:r>
              <a:rPr lang="en" sz="2400">
                <a:solidFill>
                  <a:srgbClr val="212B53"/>
                </a:solidFill>
                <a:latin typeface="Roboto Light"/>
                <a:ea typeface="Roboto Light"/>
                <a:cs typeface="Roboto Light"/>
                <a:sym typeface="Roboto Light"/>
              </a:rPr>
              <a:t>to alert when a security event or suspicious activity is detected.</a:t>
            </a:r>
            <a:endParaRPr sz="2400">
              <a:solidFill>
                <a:srgbClr val="212B53"/>
              </a:solidFill>
              <a:latin typeface="Roboto Light"/>
              <a:ea typeface="Roboto Light"/>
              <a:cs typeface="Roboto Light"/>
              <a:sym typeface="Roboto Light"/>
            </a:endParaRPr>
          </a:p>
        </p:txBody>
      </p:sp>
      <p:sp>
        <p:nvSpPr>
          <p:cNvPr id="2777" name="Google Shape;2777;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67</a:t>
            </a:fld>
            <a:endParaRPr sz="600"/>
          </a:p>
        </p:txBody>
      </p:sp>
      <p:pic>
        <p:nvPicPr>
          <p:cNvPr id="2778" name="Google Shape;2778;p173"/>
          <p:cNvPicPr preferRelativeResize="0"/>
          <p:nvPr/>
        </p:nvPicPr>
        <p:blipFill>
          <a:blip r:embed="rId3">
            <a:alphaModFix/>
          </a:blip>
          <a:stretch>
            <a:fillRect/>
          </a:stretch>
        </p:blipFill>
        <p:spPr>
          <a:xfrm>
            <a:off x="3315374" y="0"/>
            <a:ext cx="5840926" cy="5143500"/>
          </a:xfrm>
          <a:prstGeom prst="rect">
            <a:avLst/>
          </a:prstGeom>
          <a:noFill/>
          <a:ln>
            <a:noFill/>
          </a:ln>
        </p:spPr>
      </p:pic>
      <p:sp>
        <p:nvSpPr>
          <p:cNvPr id="2779" name="Google Shape;2779;p173"/>
          <p:cNvSpPr txBox="1"/>
          <p:nvPr/>
        </p:nvSpPr>
        <p:spPr>
          <a:xfrm>
            <a:off x="5462100" y="580550"/>
            <a:ext cx="1472700" cy="5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How can SIEM help?</a:t>
            </a:r>
            <a:endParaRPr sz="1600">
              <a:solidFill>
                <a:srgbClr val="FFFFFF"/>
              </a:solidFill>
              <a:latin typeface="Roboto Medium"/>
              <a:ea typeface="Roboto Medium"/>
              <a:cs typeface="Roboto Medium"/>
              <a:sym typeface="Roboto Medium"/>
            </a:endParaRPr>
          </a:p>
        </p:txBody>
      </p:sp>
      <p:sp>
        <p:nvSpPr>
          <p:cNvPr id="2780" name="Google Shape;2780;p173"/>
          <p:cNvSpPr txBox="1"/>
          <p:nvPr/>
        </p:nvSpPr>
        <p:spPr>
          <a:xfrm>
            <a:off x="5462100" y="2535550"/>
            <a:ext cx="1528500" cy="551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600">
                <a:solidFill>
                  <a:srgbClr val="212B53"/>
                </a:solidFill>
                <a:latin typeface="Roboto Medium"/>
                <a:ea typeface="Roboto Medium"/>
                <a:cs typeface="Roboto Medium"/>
                <a:sym typeface="Roboto Medium"/>
              </a:rPr>
              <a:t>Most SIEM have an...</a:t>
            </a:r>
            <a:endParaRPr sz="1600">
              <a:solidFill>
                <a:srgbClr val="212B53"/>
              </a:solidFill>
              <a:latin typeface="Roboto Medium"/>
              <a:ea typeface="Roboto Medium"/>
              <a:cs typeface="Roboto Medium"/>
              <a:sym typeface="Roboto Medium"/>
            </a:endParaRPr>
          </a:p>
        </p:txBody>
      </p:sp>
      <p:sp>
        <p:nvSpPr>
          <p:cNvPr id="2781" name="Google Shape;2781;p173"/>
          <p:cNvSpPr txBox="1"/>
          <p:nvPr/>
        </p:nvSpPr>
        <p:spPr>
          <a:xfrm>
            <a:off x="3548700" y="3721450"/>
            <a:ext cx="5321100" cy="1013400"/>
          </a:xfrm>
          <a:prstGeom prst="rect">
            <a:avLst/>
          </a:prstGeom>
          <a:noFill/>
          <a:ln>
            <a:noFill/>
          </a:ln>
        </p:spPr>
        <p:txBody>
          <a:bodyPr spcFirstLastPara="1" wrap="square" lIns="274300" tIns="91425" rIns="182875" bIns="91425" anchor="t" anchorCtr="0">
            <a:noAutofit/>
          </a:bodyPr>
          <a:lstStyle/>
          <a:p>
            <a:pPr marL="0" lvl="0" indent="0" algn="l" rtl="0">
              <a:lnSpc>
                <a:spcPct val="110000"/>
              </a:lnSpc>
              <a:spcBef>
                <a:spcPts val="0"/>
              </a:spcBef>
              <a:spcAft>
                <a:spcPts val="0"/>
              </a:spcAft>
              <a:buNone/>
            </a:pPr>
            <a:r>
              <a:rPr lang="en" sz="1600">
                <a:solidFill>
                  <a:srgbClr val="FFFFFF"/>
                </a:solidFill>
                <a:latin typeface="Roboto"/>
                <a:ea typeface="Roboto"/>
                <a:cs typeface="Roboto"/>
                <a:sym typeface="Roboto"/>
              </a:rPr>
              <a:t>...easy-to-use rule correlation designer, which makes it simple for SOC employees to manage the creation, editing, and viewing of correlation rules.</a:t>
            </a:r>
            <a:endParaRPr sz="1600">
              <a:solidFill>
                <a:srgbClr val="FFFFFF"/>
              </a:solidFill>
              <a:latin typeface="Roboto"/>
              <a:ea typeface="Roboto"/>
              <a:cs typeface="Roboto"/>
              <a:sym typeface="Roboto"/>
            </a:endParaRPr>
          </a:p>
        </p:txBody>
      </p:sp>
      <p:sp>
        <p:nvSpPr>
          <p:cNvPr id="2782" name="Google Shape;2782;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67</a:t>
            </a:fld>
            <a:endParaRPr sz="6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786"/>
        <p:cNvGrpSpPr/>
        <p:nvPr/>
      </p:nvGrpSpPr>
      <p:grpSpPr>
        <a:xfrm>
          <a:off x="0" y="0"/>
          <a:ext cx="0" cy="0"/>
          <a:chOff x="0" y="0"/>
          <a:chExt cx="0" cy="0"/>
        </a:xfrm>
      </p:grpSpPr>
      <p:pic>
        <p:nvPicPr>
          <p:cNvPr id="2787" name="Google Shape;2787;p174"/>
          <p:cNvPicPr preferRelativeResize="0"/>
          <p:nvPr/>
        </p:nvPicPr>
        <p:blipFill>
          <a:blip r:embed="rId3">
            <a:alphaModFix/>
          </a:blip>
          <a:stretch>
            <a:fillRect/>
          </a:stretch>
        </p:blipFill>
        <p:spPr>
          <a:xfrm>
            <a:off x="-12300" y="0"/>
            <a:ext cx="9168595" cy="5157334"/>
          </a:xfrm>
          <a:prstGeom prst="rect">
            <a:avLst/>
          </a:prstGeom>
          <a:noFill/>
          <a:ln>
            <a:noFill/>
          </a:ln>
        </p:spPr>
      </p:pic>
      <p:sp>
        <p:nvSpPr>
          <p:cNvPr id="2788" name="Google Shape;2788;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68</a:t>
            </a:fld>
            <a:endParaRPr sz="600">
              <a:solidFill>
                <a:srgbClr val="FFFFFF"/>
              </a:solidFill>
            </a:endParaRPr>
          </a:p>
        </p:txBody>
      </p:sp>
      <p:sp>
        <p:nvSpPr>
          <p:cNvPr id="2789" name="Google Shape;2789;p174"/>
          <p:cNvSpPr txBox="1">
            <a:spLocks noGrp="1"/>
          </p:cNvSpPr>
          <p:nvPr>
            <p:ph type="title"/>
          </p:nvPr>
        </p:nvSpPr>
        <p:spPr>
          <a:xfrm>
            <a:off x="-12300" y="876775"/>
            <a:ext cx="9168600" cy="533700"/>
          </a:xfrm>
          <a:prstGeom prst="rect">
            <a:avLst/>
          </a:prstGeom>
        </p:spPr>
        <p:txBody>
          <a:bodyPr spcFirstLastPara="1" wrap="square" lIns="457200" tIns="182875" rIns="274300"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3000">
                <a:solidFill>
                  <a:srgbClr val="FFFFFF"/>
                </a:solidFill>
                <a:latin typeface="Roboto Light"/>
                <a:ea typeface="Roboto Light"/>
                <a:cs typeface="Roboto Light"/>
                <a:sym typeface="Roboto Light"/>
              </a:rPr>
              <a:t>There are many SIEM vendors </a:t>
            </a:r>
            <a:br>
              <a:rPr lang="en" sz="3000">
                <a:solidFill>
                  <a:srgbClr val="FFFFFF"/>
                </a:solidFill>
                <a:latin typeface="Roboto Light"/>
                <a:ea typeface="Roboto Light"/>
                <a:cs typeface="Roboto Light"/>
                <a:sym typeface="Roboto Light"/>
              </a:rPr>
            </a:br>
            <a:r>
              <a:rPr lang="en" sz="3000">
                <a:solidFill>
                  <a:srgbClr val="FFFFFF"/>
                </a:solidFill>
                <a:latin typeface="Roboto Light"/>
                <a:ea typeface="Roboto Light"/>
                <a:cs typeface="Roboto Light"/>
                <a:sym typeface="Roboto Light"/>
              </a:rPr>
              <a:t>and products available, each offering </a:t>
            </a:r>
            <a:endParaRPr sz="3000">
              <a:solidFill>
                <a:srgbClr val="FFFFFF"/>
              </a:solidFill>
              <a:latin typeface="Roboto Light"/>
              <a:ea typeface="Roboto Light"/>
              <a:cs typeface="Roboto Light"/>
              <a:sym typeface="Roboto Light"/>
            </a:endParaRPr>
          </a:p>
          <a:p>
            <a:pPr marL="0" lvl="0" indent="0" algn="ctr" rtl="0">
              <a:lnSpc>
                <a:spcPct val="115000"/>
              </a:lnSpc>
              <a:spcBef>
                <a:spcPts val="0"/>
              </a:spcBef>
              <a:spcAft>
                <a:spcPts val="0"/>
              </a:spcAft>
              <a:buClr>
                <a:schemeClr val="dk1"/>
              </a:buClr>
              <a:buSzPts val="1100"/>
              <a:buFont typeface="Arial"/>
              <a:buNone/>
            </a:pPr>
            <a:r>
              <a:rPr lang="en" sz="3000">
                <a:solidFill>
                  <a:srgbClr val="FFFFFF"/>
                </a:solidFill>
                <a:latin typeface="Roboto Light"/>
                <a:ea typeface="Roboto Light"/>
                <a:cs typeface="Roboto Light"/>
                <a:sym typeface="Roboto Light"/>
              </a:rPr>
              <a:t>different solutions.</a:t>
            </a: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93"/>
        <p:cNvGrpSpPr/>
        <p:nvPr/>
      </p:nvGrpSpPr>
      <p:grpSpPr>
        <a:xfrm>
          <a:off x="0" y="0"/>
          <a:ext cx="0" cy="0"/>
          <a:chOff x="0" y="0"/>
          <a:chExt cx="0" cy="0"/>
        </a:xfrm>
      </p:grpSpPr>
      <p:sp>
        <p:nvSpPr>
          <p:cNvPr id="2794" name="Google Shape;2794;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Considering a Vendor</a:t>
            </a:r>
            <a:endParaRPr>
              <a:solidFill>
                <a:schemeClr val="dk1"/>
              </a:solidFill>
            </a:endParaRPr>
          </a:p>
          <a:p>
            <a:pPr marL="0" lvl="0" indent="0" algn="l" rtl="0">
              <a:spcBef>
                <a:spcPts val="0"/>
              </a:spcBef>
              <a:spcAft>
                <a:spcPts val="0"/>
              </a:spcAft>
              <a:buNone/>
            </a:pPr>
            <a:endParaRPr/>
          </a:p>
        </p:txBody>
      </p:sp>
      <p:sp>
        <p:nvSpPr>
          <p:cNvPr id="2795" name="Google Shape;2795;p1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Organizations should consider the following when selecting a vendor:</a:t>
            </a:r>
            <a:endParaRPr>
              <a:solidFill>
                <a:schemeClr val="dk1"/>
              </a:solidFill>
            </a:endParaRPr>
          </a:p>
          <a:p>
            <a:pPr marL="0" lvl="0" indent="0" algn="l" rtl="0">
              <a:spcBef>
                <a:spcPts val="0"/>
              </a:spcBef>
              <a:spcAft>
                <a:spcPts val="0"/>
              </a:spcAft>
              <a:buNone/>
            </a:pPr>
            <a:endParaRPr/>
          </a:p>
        </p:txBody>
      </p:sp>
      <p:graphicFrame>
        <p:nvGraphicFramePr>
          <p:cNvPr id="2796" name="Google Shape;2796;p175"/>
          <p:cNvGraphicFramePr/>
          <p:nvPr/>
        </p:nvGraphicFramePr>
        <p:xfrm>
          <a:off x="457200" y="1234175"/>
          <a:ext cx="8265875" cy="3264285"/>
        </p:xfrm>
        <a:graphic>
          <a:graphicData uri="http://schemas.openxmlformats.org/drawingml/2006/table">
            <a:tbl>
              <a:tblPr>
                <a:noFill/>
                <a:tableStyleId>{FF29B3F3-2A39-45D4-8BD8-1E1F64226473}</a:tableStyleId>
              </a:tblPr>
              <a:tblGrid>
                <a:gridCol w="2642150">
                  <a:extLst>
                    <a:ext uri="{9D8B030D-6E8A-4147-A177-3AD203B41FA5}">
                      <a16:colId xmlns:a16="http://schemas.microsoft.com/office/drawing/2014/main" val="20000"/>
                    </a:ext>
                  </a:extLst>
                </a:gridCol>
                <a:gridCol w="5623725">
                  <a:extLst>
                    <a:ext uri="{9D8B030D-6E8A-4147-A177-3AD203B41FA5}">
                      <a16:colId xmlns:a16="http://schemas.microsoft.com/office/drawing/2014/main" val="20001"/>
                    </a:ext>
                  </a:extLst>
                </a:gridCol>
              </a:tblGrid>
              <a:tr h="100000">
                <a:tc>
                  <a:txBody>
                    <a:bodyPr/>
                    <a:lstStyle/>
                    <a:p>
                      <a:pPr marL="0" lvl="0" indent="0" algn="l" rtl="0">
                        <a:spcBef>
                          <a:spcPts val="0"/>
                        </a:spcBef>
                        <a:spcAft>
                          <a:spcPts val="0"/>
                        </a:spcAft>
                        <a:buNone/>
                      </a:pPr>
                      <a:r>
                        <a:rPr lang="en" sz="1500">
                          <a:solidFill>
                            <a:srgbClr val="FFFFFF"/>
                          </a:solidFill>
                          <a:latin typeface="Roboto"/>
                          <a:ea typeface="Roboto"/>
                          <a:cs typeface="Roboto"/>
                          <a:sym typeface="Roboto"/>
                        </a:rPr>
                        <a:t>Consideration</a:t>
                      </a:r>
                      <a:endParaRPr sz="1500">
                        <a:solidFill>
                          <a:srgbClr val="FFFFFF"/>
                        </a:solidFill>
                        <a:latin typeface="Roboto"/>
                        <a:ea typeface="Roboto"/>
                        <a:cs typeface="Roboto"/>
                        <a:sym typeface="Roboto"/>
                      </a:endParaRPr>
                    </a:p>
                  </a:txBody>
                  <a:tcPr marL="91425" marR="91425" marT="27425" marB="27425">
                    <a:lnL w="9525" cap="flat" cmpd="sng">
                      <a:solidFill>
                        <a:srgbClr val="0DB1BF"/>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0DB1BF"/>
                      </a:solidFill>
                      <a:prstDash val="solid"/>
                      <a:round/>
                      <a:headEnd type="none" w="sm" len="sm"/>
                      <a:tailEnd type="none" w="sm" len="sm"/>
                    </a:lnT>
                    <a:lnB w="9525" cap="flat" cmpd="sng">
                      <a:solidFill>
                        <a:srgbClr val="0DB1BF"/>
                      </a:solidFill>
                      <a:prstDash val="solid"/>
                      <a:round/>
                      <a:headEnd type="none" w="sm" len="sm"/>
                      <a:tailEnd type="none" w="sm" len="sm"/>
                    </a:lnB>
                    <a:solidFill>
                      <a:srgbClr val="0DB1BF"/>
                    </a:solidFill>
                  </a:tcPr>
                </a:tc>
                <a:tc>
                  <a:txBody>
                    <a:bodyPr/>
                    <a:lstStyle/>
                    <a:p>
                      <a:pPr marL="0" lvl="0" indent="0" algn="l" rtl="0">
                        <a:spcBef>
                          <a:spcPts val="0"/>
                        </a:spcBef>
                        <a:spcAft>
                          <a:spcPts val="0"/>
                        </a:spcAft>
                        <a:buNone/>
                      </a:pPr>
                      <a:r>
                        <a:rPr lang="en" sz="1500">
                          <a:solidFill>
                            <a:srgbClr val="FFFFFF"/>
                          </a:solidFill>
                          <a:latin typeface="Roboto"/>
                          <a:ea typeface="Roboto"/>
                          <a:cs typeface="Roboto"/>
                          <a:sym typeface="Roboto"/>
                        </a:rPr>
                        <a:t>Reason</a:t>
                      </a:r>
                      <a:endParaRPr sz="1500">
                        <a:solidFill>
                          <a:srgbClr val="FFFFFF"/>
                        </a:solidFill>
                        <a:latin typeface="Roboto"/>
                        <a:ea typeface="Roboto"/>
                        <a:cs typeface="Roboto"/>
                        <a:sym typeface="Roboto"/>
                      </a:endParaRPr>
                    </a:p>
                  </a:txBody>
                  <a:tcPr marL="182875" marR="91425" marT="27425" marB="27425">
                    <a:lnL w="9525" cap="flat" cmpd="sng">
                      <a:solidFill>
                        <a:schemeClr val="lt1"/>
                      </a:solidFill>
                      <a:prstDash val="solid"/>
                      <a:round/>
                      <a:headEnd type="none" w="sm" len="sm"/>
                      <a:tailEnd type="none" w="sm" len="sm"/>
                    </a:lnL>
                    <a:lnR w="9525" cap="flat" cmpd="sng">
                      <a:solidFill>
                        <a:srgbClr val="0DB1BF"/>
                      </a:solidFill>
                      <a:prstDash val="solid"/>
                      <a:round/>
                      <a:headEnd type="none" w="sm" len="sm"/>
                      <a:tailEnd type="none" w="sm" len="sm"/>
                    </a:lnR>
                    <a:lnT w="9525" cap="flat" cmpd="sng">
                      <a:solidFill>
                        <a:srgbClr val="0DB1BF"/>
                      </a:solidFill>
                      <a:prstDash val="solid"/>
                      <a:round/>
                      <a:headEnd type="none" w="sm" len="sm"/>
                      <a:tailEnd type="none" w="sm" len="sm"/>
                    </a:lnT>
                    <a:lnB w="9525" cap="flat" cmpd="sng">
                      <a:solidFill>
                        <a:srgbClr val="0DB1BF"/>
                      </a:solidFill>
                      <a:prstDash val="solid"/>
                      <a:round/>
                      <a:headEnd type="none" w="sm" len="sm"/>
                      <a:tailEnd type="none" w="sm" len="sm"/>
                    </a:lnB>
                    <a:solidFill>
                      <a:srgbClr val="0DB1BF"/>
                    </a:solidFill>
                  </a:tcPr>
                </a:tc>
                <a:extLst>
                  <a:ext uri="{0D108BD9-81ED-4DB2-BD59-A6C34878D82A}">
                    <a16:rowId xmlns:a16="http://schemas.microsoft.com/office/drawing/2014/main" val="10000"/>
                  </a:ext>
                </a:extLst>
              </a:tr>
              <a:tr h="229500">
                <a:tc>
                  <a:txBody>
                    <a:bodyPr/>
                    <a:lstStyle/>
                    <a:p>
                      <a:pPr marL="0" lvl="0" indent="0" algn="l" rtl="0">
                        <a:spcBef>
                          <a:spcPts val="0"/>
                        </a:spcBef>
                        <a:spcAft>
                          <a:spcPts val="0"/>
                        </a:spcAft>
                        <a:buNone/>
                      </a:pPr>
                      <a:r>
                        <a:rPr lang="en" sz="1600" b="1">
                          <a:latin typeface="Roboto"/>
                          <a:ea typeface="Roboto"/>
                          <a:cs typeface="Roboto"/>
                          <a:sym typeface="Roboto"/>
                        </a:rPr>
                        <a:t>Cost</a:t>
                      </a:r>
                      <a:endParaRPr sz="1600" b="1">
                        <a:latin typeface="Roboto"/>
                        <a:ea typeface="Roboto"/>
                        <a:cs typeface="Roboto"/>
                        <a:sym typeface="Roboto"/>
                      </a:endParaRPr>
                    </a:p>
                  </a:txBody>
                  <a:tcPr marL="91425" marR="91425" marT="91425" marB="54850">
                    <a:lnL w="9525" cap="flat" cmpd="sng">
                      <a:solidFill>
                        <a:srgbClr val="0DB1BF"/>
                      </a:solidFill>
                      <a:prstDash val="solid"/>
                      <a:round/>
                      <a:headEnd type="none" w="sm" len="sm"/>
                      <a:tailEnd type="none" w="sm" len="sm"/>
                    </a:lnL>
                    <a:lnR w="9525" cap="flat" cmpd="sng">
                      <a:solidFill>
                        <a:srgbClr val="0DB1BF"/>
                      </a:solidFill>
                      <a:prstDash val="solid"/>
                      <a:round/>
                      <a:headEnd type="none" w="sm" len="sm"/>
                      <a:tailEnd type="none" w="sm" len="sm"/>
                    </a:lnR>
                    <a:lnT w="9525" cap="flat" cmpd="sng">
                      <a:solidFill>
                        <a:srgbClr val="0DB1BF"/>
                      </a:solidFill>
                      <a:prstDash val="solid"/>
                      <a:round/>
                      <a:headEnd type="none" w="sm" len="sm"/>
                      <a:tailEnd type="none" w="sm" len="sm"/>
                    </a:lnT>
                    <a:lnB w="9525" cap="flat" cmpd="sng">
                      <a:solidFill>
                        <a:srgbClr val="0DB1BF"/>
                      </a:solidFill>
                      <a:prstDash val="solid"/>
                      <a:round/>
                      <a:headEnd type="none" w="sm" len="sm"/>
                      <a:tailEnd type="none" w="sm" len="sm"/>
                    </a:lnB>
                    <a:solidFill>
                      <a:srgbClr val="CAFBFC"/>
                    </a:solidFill>
                  </a:tcPr>
                </a:tc>
                <a:tc>
                  <a:txBody>
                    <a:bodyPr/>
                    <a:lstStyle/>
                    <a:p>
                      <a:pPr marL="0" lvl="0" indent="0" algn="l" rtl="0">
                        <a:spcBef>
                          <a:spcPts val="0"/>
                        </a:spcBef>
                        <a:spcAft>
                          <a:spcPts val="0"/>
                        </a:spcAft>
                        <a:buNone/>
                      </a:pPr>
                      <a:r>
                        <a:rPr lang="en">
                          <a:latin typeface="Roboto"/>
                          <a:ea typeface="Roboto"/>
                          <a:cs typeface="Roboto"/>
                          <a:sym typeface="Roboto"/>
                        </a:rPr>
                        <a:t>While cost is always a consideration when selecting a SIEM vendor, how an organization is billed can also be a consideration.</a:t>
                      </a:r>
                      <a:endParaRPr>
                        <a:latin typeface="Roboto"/>
                        <a:ea typeface="Roboto"/>
                        <a:cs typeface="Roboto"/>
                        <a:sym typeface="Roboto"/>
                      </a:endParaRPr>
                    </a:p>
                  </a:txBody>
                  <a:tcPr marL="182875" marR="182875" marT="91425" marB="91425">
                    <a:lnL w="9525" cap="flat" cmpd="sng">
                      <a:solidFill>
                        <a:srgbClr val="0DB1BF"/>
                      </a:solidFill>
                      <a:prstDash val="solid"/>
                      <a:round/>
                      <a:headEnd type="none" w="sm" len="sm"/>
                      <a:tailEnd type="none" w="sm" len="sm"/>
                    </a:lnL>
                    <a:lnR w="9525" cap="flat" cmpd="sng">
                      <a:solidFill>
                        <a:srgbClr val="0DB1BF"/>
                      </a:solidFill>
                      <a:prstDash val="solid"/>
                      <a:round/>
                      <a:headEnd type="none" w="sm" len="sm"/>
                      <a:tailEnd type="none" w="sm" len="sm"/>
                    </a:lnR>
                    <a:lnT w="9525" cap="flat" cmpd="sng">
                      <a:solidFill>
                        <a:srgbClr val="0DB1BF"/>
                      </a:solidFill>
                      <a:prstDash val="solid"/>
                      <a:round/>
                      <a:headEnd type="none" w="sm" len="sm"/>
                      <a:tailEnd type="none" w="sm" len="sm"/>
                    </a:lnT>
                    <a:lnB w="9525" cap="flat" cmpd="sng">
                      <a:solidFill>
                        <a:srgbClr val="0DB1B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600" b="1">
                          <a:latin typeface="Roboto"/>
                          <a:ea typeface="Roboto"/>
                          <a:cs typeface="Roboto"/>
                          <a:sym typeface="Roboto"/>
                        </a:rPr>
                        <a:t>Ease of implementation </a:t>
                      </a:r>
                      <a:br>
                        <a:rPr lang="en" sz="1600" b="1">
                          <a:latin typeface="Roboto"/>
                          <a:ea typeface="Roboto"/>
                          <a:cs typeface="Roboto"/>
                          <a:sym typeface="Roboto"/>
                        </a:rPr>
                      </a:br>
                      <a:r>
                        <a:rPr lang="en" sz="1600" b="1">
                          <a:latin typeface="Roboto"/>
                          <a:ea typeface="Roboto"/>
                          <a:cs typeface="Roboto"/>
                          <a:sym typeface="Roboto"/>
                        </a:rPr>
                        <a:t>and use</a:t>
                      </a:r>
                      <a:endParaRPr sz="1600" b="1">
                        <a:latin typeface="Roboto"/>
                        <a:ea typeface="Roboto"/>
                        <a:cs typeface="Roboto"/>
                        <a:sym typeface="Roboto"/>
                      </a:endParaRPr>
                    </a:p>
                  </a:txBody>
                  <a:tcPr marL="91425" marR="91425" marT="91425" marB="146300">
                    <a:lnL w="9525" cap="flat" cmpd="sng">
                      <a:solidFill>
                        <a:srgbClr val="0DB1BF"/>
                      </a:solidFill>
                      <a:prstDash val="solid"/>
                      <a:round/>
                      <a:headEnd type="none" w="sm" len="sm"/>
                      <a:tailEnd type="none" w="sm" len="sm"/>
                    </a:lnL>
                    <a:lnR w="9525" cap="flat" cmpd="sng">
                      <a:solidFill>
                        <a:srgbClr val="0DB1BF"/>
                      </a:solidFill>
                      <a:prstDash val="solid"/>
                      <a:round/>
                      <a:headEnd type="none" w="sm" len="sm"/>
                      <a:tailEnd type="none" w="sm" len="sm"/>
                    </a:lnR>
                    <a:lnT w="9525" cap="flat" cmpd="sng">
                      <a:solidFill>
                        <a:srgbClr val="0DB1BF"/>
                      </a:solidFill>
                      <a:prstDash val="solid"/>
                      <a:round/>
                      <a:headEnd type="none" w="sm" len="sm"/>
                      <a:tailEnd type="none" w="sm" len="sm"/>
                    </a:lnT>
                    <a:lnB w="9525" cap="flat" cmpd="sng">
                      <a:solidFill>
                        <a:srgbClr val="0DB1BF"/>
                      </a:solidFill>
                      <a:prstDash val="solid"/>
                      <a:round/>
                      <a:headEnd type="none" w="sm" len="sm"/>
                      <a:tailEnd type="none" w="sm" len="sm"/>
                    </a:lnB>
                    <a:solidFill>
                      <a:srgbClr val="CAFBFC"/>
                    </a:solidFill>
                  </a:tcPr>
                </a:tc>
                <a:tc>
                  <a:txBody>
                    <a:bodyPr/>
                    <a:lstStyle/>
                    <a:p>
                      <a:pPr marL="0" lvl="0" indent="0" algn="l" rtl="0">
                        <a:spcBef>
                          <a:spcPts val="0"/>
                        </a:spcBef>
                        <a:spcAft>
                          <a:spcPts val="0"/>
                        </a:spcAft>
                        <a:buNone/>
                      </a:pPr>
                      <a:r>
                        <a:rPr lang="en">
                          <a:latin typeface="Roboto"/>
                          <a:ea typeface="Roboto"/>
                          <a:cs typeface="Roboto"/>
                          <a:sym typeface="Roboto"/>
                        </a:rPr>
                        <a:t>Organizations should research how challenging a SIEM vendor's solutions will be to set up and manage.</a:t>
                      </a:r>
                      <a:endParaRPr>
                        <a:latin typeface="Roboto"/>
                        <a:ea typeface="Roboto"/>
                        <a:cs typeface="Roboto"/>
                        <a:sym typeface="Roboto"/>
                      </a:endParaRPr>
                    </a:p>
                  </a:txBody>
                  <a:tcPr marL="182875" marR="182875" marT="91425" marB="91425">
                    <a:lnL w="9525" cap="flat" cmpd="sng">
                      <a:solidFill>
                        <a:srgbClr val="0DB1BF"/>
                      </a:solidFill>
                      <a:prstDash val="solid"/>
                      <a:round/>
                      <a:headEnd type="none" w="sm" len="sm"/>
                      <a:tailEnd type="none" w="sm" len="sm"/>
                    </a:lnL>
                    <a:lnR w="9525" cap="flat" cmpd="sng">
                      <a:solidFill>
                        <a:srgbClr val="0DB1BF"/>
                      </a:solidFill>
                      <a:prstDash val="solid"/>
                      <a:round/>
                      <a:headEnd type="none" w="sm" len="sm"/>
                      <a:tailEnd type="none" w="sm" len="sm"/>
                    </a:lnR>
                    <a:lnT w="9525" cap="flat" cmpd="sng">
                      <a:solidFill>
                        <a:srgbClr val="0DB1BF"/>
                      </a:solidFill>
                      <a:prstDash val="solid"/>
                      <a:round/>
                      <a:headEnd type="none" w="sm" len="sm"/>
                      <a:tailEnd type="none" w="sm" len="sm"/>
                    </a:lnT>
                    <a:lnB w="9525" cap="flat" cmpd="sng">
                      <a:solidFill>
                        <a:srgbClr val="0DB1B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sz="1600" b="1">
                          <a:latin typeface="Roboto"/>
                          <a:ea typeface="Roboto"/>
                          <a:cs typeface="Roboto"/>
                          <a:sym typeface="Roboto"/>
                        </a:rPr>
                        <a:t>Log compatibility</a:t>
                      </a:r>
                      <a:endParaRPr sz="1600" b="1">
                        <a:latin typeface="Roboto"/>
                        <a:ea typeface="Roboto"/>
                        <a:cs typeface="Roboto"/>
                        <a:sym typeface="Roboto"/>
                      </a:endParaRPr>
                    </a:p>
                  </a:txBody>
                  <a:tcPr marL="91425" marR="91425" marT="91425" marB="54850">
                    <a:lnL w="9525" cap="flat" cmpd="sng">
                      <a:solidFill>
                        <a:srgbClr val="0DB1BF"/>
                      </a:solidFill>
                      <a:prstDash val="solid"/>
                      <a:round/>
                      <a:headEnd type="none" w="sm" len="sm"/>
                      <a:tailEnd type="none" w="sm" len="sm"/>
                    </a:lnL>
                    <a:lnR w="9525" cap="flat" cmpd="sng">
                      <a:solidFill>
                        <a:srgbClr val="0DB1BF"/>
                      </a:solidFill>
                      <a:prstDash val="solid"/>
                      <a:round/>
                      <a:headEnd type="none" w="sm" len="sm"/>
                      <a:tailEnd type="none" w="sm" len="sm"/>
                    </a:lnR>
                    <a:lnT w="9525" cap="flat" cmpd="sng">
                      <a:solidFill>
                        <a:srgbClr val="0DB1BF"/>
                      </a:solidFill>
                      <a:prstDash val="solid"/>
                      <a:round/>
                      <a:headEnd type="none" w="sm" len="sm"/>
                      <a:tailEnd type="none" w="sm" len="sm"/>
                    </a:lnT>
                    <a:lnB w="9525" cap="flat" cmpd="sng">
                      <a:solidFill>
                        <a:srgbClr val="0DB1BF"/>
                      </a:solidFill>
                      <a:prstDash val="solid"/>
                      <a:round/>
                      <a:headEnd type="none" w="sm" len="sm"/>
                      <a:tailEnd type="none" w="sm" len="sm"/>
                    </a:lnB>
                    <a:solidFill>
                      <a:srgbClr val="CAFBFC"/>
                    </a:solidFill>
                  </a:tcPr>
                </a:tc>
                <a:tc>
                  <a:txBody>
                    <a:bodyPr/>
                    <a:lstStyle/>
                    <a:p>
                      <a:pPr marL="0" lvl="0" indent="0" algn="l" rtl="0">
                        <a:spcBef>
                          <a:spcPts val="0"/>
                        </a:spcBef>
                        <a:spcAft>
                          <a:spcPts val="0"/>
                        </a:spcAft>
                        <a:buNone/>
                      </a:pPr>
                      <a:r>
                        <a:rPr lang="en">
                          <a:latin typeface="Roboto"/>
                          <a:ea typeface="Roboto"/>
                          <a:cs typeface="Roboto"/>
                          <a:sym typeface="Roboto"/>
                        </a:rPr>
                        <a:t>Organizations should confirm that the SIEM vendor is able to accommodate every type of log the business is required to monitor.</a:t>
                      </a:r>
                      <a:endParaRPr>
                        <a:latin typeface="Roboto"/>
                        <a:ea typeface="Roboto"/>
                        <a:cs typeface="Roboto"/>
                        <a:sym typeface="Roboto"/>
                      </a:endParaRPr>
                    </a:p>
                  </a:txBody>
                  <a:tcPr marL="182875" marR="182875" marT="91425" marB="91425">
                    <a:lnL w="9525" cap="flat" cmpd="sng">
                      <a:solidFill>
                        <a:srgbClr val="0DB1BF"/>
                      </a:solidFill>
                      <a:prstDash val="solid"/>
                      <a:round/>
                      <a:headEnd type="none" w="sm" len="sm"/>
                      <a:tailEnd type="none" w="sm" len="sm"/>
                    </a:lnL>
                    <a:lnR w="9525" cap="flat" cmpd="sng">
                      <a:solidFill>
                        <a:srgbClr val="0DB1BF"/>
                      </a:solidFill>
                      <a:prstDash val="solid"/>
                      <a:round/>
                      <a:headEnd type="none" w="sm" len="sm"/>
                      <a:tailEnd type="none" w="sm" len="sm"/>
                    </a:lnR>
                    <a:lnT w="9525" cap="flat" cmpd="sng">
                      <a:solidFill>
                        <a:srgbClr val="0DB1BF"/>
                      </a:solidFill>
                      <a:prstDash val="solid"/>
                      <a:round/>
                      <a:headEnd type="none" w="sm" len="sm"/>
                      <a:tailEnd type="none" w="sm" len="sm"/>
                    </a:lnT>
                    <a:lnB w="9525" cap="flat" cmpd="sng">
                      <a:solidFill>
                        <a:srgbClr val="0DB1B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sz="1600" b="1">
                          <a:latin typeface="Roboto"/>
                          <a:ea typeface="Roboto"/>
                          <a:cs typeface="Roboto"/>
                          <a:sym typeface="Roboto"/>
                        </a:rPr>
                        <a:t>SIEM features</a:t>
                      </a:r>
                      <a:endParaRPr sz="1600" b="1">
                        <a:latin typeface="Roboto"/>
                        <a:ea typeface="Roboto"/>
                        <a:cs typeface="Roboto"/>
                        <a:sym typeface="Roboto"/>
                      </a:endParaRPr>
                    </a:p>
                  </a:txBody>
                  <a:tcPr marL="91425" marR="91425" marT="91425" marB="54850">
                    <a:lnL w="9525" cap="flat" cmpd="sng">
                      <a:solidFill>
                        <a:srgbClr val="0DB1BF"/>
                      </a:solidFill>
                      <a:prstDash val="solid"/>
                      <a:round/>
                      <a:headEnd type="none" w="sm" len="sm"/>
                      <a:tailEnd type="none" w="sm" len="sm"/>
                    </a:lnL>
                    <a:lnR w="9525" cap="flat" cmpd="sng">
                      <a:solidFill>
                        <a:srgbClr val="0DB1BF"/>
                      </a:solidFill>
                      <a:prstDash val="solid"/>
                      <a:round/>
                      <a:headEnd type="none" w="sm" len="sm"/>
                      <a:tailEnd type="none" w="sm" len="sm"/>
                    </a:lnR>
                    <a:lnT w="9525" cap="flat" cmpd="sng">
                      <a:solidFill>
                        <a:srgbClr val="0DB1BF"/>
                      </a:solidFill>
                      <a:prstDash val="solid"/>
                      <a:round/>
                      <a:headEnd type="none" w="sm" len="sm"/>
                      <a:tailEnd type="none" w="sm" len="sm"/>
                    </a:lnT>
                    <a:lnB w="9525" cap="flat" cmpd="sng">
                      <a:solidFill>
                        <a:srgbClr val="0DB1BF"/>
                      </a:solidFill>
                      <a:prstDash val="solid"/>
                      <a:round/>
                      <a:headEnd type="none" w="sm" len="sm"/>
                      <a:tailEnd type="none" w="sm" len="sm"/>
                    </a:lnB>
                    <a:solidFill>
                      <a:srgbClr val="CAFBFC"/>
                    </a:solidFill>
                  </a:tcPr>
                </a:tc>
                <a:tc>
                  <a:txBody>
                    <a:bodyPr/>
                    <a:lstStyle/>
                    <a:p>
                      <a:pPr marL="0" lvl="0" indent="0" algn="l" rtl="0">
                        <a:spcBef>
                          <a:spcPts val="0"/>
                        </a:spcBef>
                        <a:spcAft>
                          <a:spcPts val="0"/>
                        </a:spcAft>
                        <a:buNone/>
                      </a:pPr>
                      <a:r>
                        <a:rPr lang="en">
                          <a:latin typeface="Roboto"/>
                          <a:ea typeface="Roboto"/>
                          <a:cs typeface="Roboto"/>
                          <a:sym typeface="Roboto"/>
                        </a:rPr>
                        <a:t>While every SIEM vendor claims to have the most advanced and user-friendly features, organizations should review each vendor's features and assess which will best serve their business goals.</a:t>
                      </a:r>
                      <a:endParaRPr>
                        <a:latin typeface="Roboto"/>
                        <a:ea typeface="Roboto"/>
                        <a:cs typeface="Roboto"/>
                        <a:sym typeface="Roboto"/>
                      </a:endParaRPr>
                    </a:p>
                  </a:txBody>
                  <a:tcPr marL="182875" marR="182875" marT="91425" marB="91425">
                    <a:lnL w="9525" cap="flat" cmpd="sng">
                      <a:solidFill>
                        <a:srgbClr val="0DB1BF"/>
                      </a:solidFill>
                      <a:prstDash val="solid"/>
                      <a:round/>
                      <a:headEnd type="none" w="sm" len="sm"/>
                      <a:tailEnd type="none" w="sm" len="sm"/>
                    </a:lnL>
                    <a:lnR w="9525" cap="flat" cmpd="sng">
                      <a:solidFill>
                        <a:srgbClr val="0DB1BF"/>
                      </a:solidFill>
                      <a:prstDash val="solid"/>
                      <a:round/>
                      <a:headEnd type="none" w="sm" len="sm"/>
                      <a:tailEnd type="none" w="sm" len="sm"/>
                    </a:lnR>
                    <a:lnT w="9525" cap="flat" cmpd="sng">
                      <a:solidFill>
                        <a:srgbClr val="0DB1BF"/>
                      </a:solidFill>
                      <a:prstDash val="solid"/>
                      <a:round/>
                      <a:headEnd type="none" w="sm" len="sm"/>
                      <a:tailEnd type="none" w="sm" len="sm"/>
                    </a:lnT>
                    <a:lnB w="9525" cap="flat" cmpd="sng">
                      <a:solidFill>
                        <a:srgbClr val="0DB1B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
        <p:nvSpPr>
          <p:cNvPr id="2797" name="Google Shape;2797;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69</a:t>
            </a:fld>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pic>
        <p:nvPicPr>
          <p:cNvPr id="2106" name="Google Shape;2106;p113"/>
          <p:cNvPicPr preferRelativeResize="0"/>
          <p:nvPr/>
        </p:nvPicPr>
        <p:blipFill rotWithShape="1">
          <a:blip r:embed="rId3">
            <a:alphaModFix/>
          </a:blip>
          <a:srcRect l="1715" t="2924" r="5053" b="1509"/>
          <a:stretch/>
        </p:blipFill>
        <p:spPr>
          <a:xfrm>
            <a:off x="-1" y="0"/>
            <a:ext cx="9143999" cy="5143502"/>
          </a:xfrm>
          <a:prstGeom prst="rect">
            <a:avLst/>
          </a:prstGeom>
          <a:noFill/>
          <a:ln>
            <a:noFill/>
          </a:ln>
        </p:spPr>
      </p:pic>
      <p:sp>
        <p:nvSpPr>
          <p:cNvPr id="2107" name="Google Shape;2107;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
        <p:nvSpPr>
          <p:cNvPr id="2108" name="Google Shape;2108;p113"/>
          <p:cNvSpPr txBox="1">
            <a:spLocks noGrp="1"/>
          </p:cNvSpPr>
          <p:nvPr>
            <p:ph type="subTitle" idx="1"/>
          </p:nvPr>
        </p:nvSpPr>
        <p:spPr>
          <a:xfrm>
            <a:off x="0" y="440000"/>
            <a:ext cx="5820300" cy="1661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rgbClr val="FFFFFF"/>
                </a:solidFill>
              </a:rPr>
              <a:t>While the next two weeks will be very hands-on, today will focus on conceptual understanding and the business decisions that companies must make to maintain the cybersecurity triad.</a:t>
            </a:r>
            <a:endParaRPr>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sp>
        <p:nvSpPr>
          <p:cNvPr id="2802" name="Google Shape;2802;p17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2803" name="Google Shape;2803;p17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Choosing a SIEM Vendor</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choose the SIEM vendor </a:t>
            </a:r>
            <a:br>
              <a:rPr lang="en" sz="2000">
                <a:latin typeface="Roboto Light"/>
                <a:ea typeface="Roboto Light"/>
                <a:cs typeface="Roboto Light"/>
                <a:sym typeface="Roboto Light"/>
              </a:rPr>
            </a:br>
            <a:r>
              <a:rPr lang="en" sz="2000">
                <a:latin typeface="Roboto Light"/>
                <a:ea typeface="Roboto Light"/>
                <a:cs typeface="Roboto Light"/>
                <a:sym typeface="Roboto Light"/>
              </a:rPr>
              <a:t>that is the best fit for your organization. </a:t>
            </a:r>
            <a:endParaRPr sz="2000">
              <a:latin typeface="Roboto Light"/>
              <a:ea typeface="Roboto Light"/>
              <a:cs typeface="Roboto Light"/>
              <a:sym typeface="Roboto Light"/>
            </a:endParaRPr>
          </a:p>
        </p:txBody>
      </p:sp>
      <p:sp>
        <p:nvSpPr>
          <p:cNvPr id="2804" name="Google Shape;2804;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70</a:t>
            </a:fld>
            <a:endParaRPr sz="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08"/>
        <p:cNvGrpSpPr/>
        <p:nvPr/>
      </p:nvGrpSpPr>
      <p:grpSpPr>
        <a:xfrm>
          <a:off x="0" y="0"/>
          <a:ext cx="0" cy="0"/>
          <a:chOff x="0" y="0"/>
          <a:chExt cx="0" cy="0"/>
        </a:xfrm>
      </p:grpSpPr>
      <p:sp>
        <p:nvSpPr>
          <p:cNvPr id="2809" name="Google Shape;2809;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71</a:t>
            </a:fld>
            <a:endParaRPr sz="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13"/>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114"/>
          <p:cNvSpPr txBox="1">
            <a:spLocks noGrp="1"/>
          </p:cNvSpPr>
          <p:nvPr>
            <p:ph type="title"/>
          </p:nvPr>
        </p:nvSpPr>
        <p:spPr>
          <a:xfrm>
            <a:off x="274350" y="1894500"/>
            <a:ext cx="8595300" cy="13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a:t>
            </a:r>
            <a:br>
              <a:rPr lang="en"/>
            </a:br>
            <a:r>
              <a:rPr lang="en"/>
              <a:t>Continuous Monitoring</a:t>
            </a:r>
            <a:endParaRPr/>
          </a:p>
        </p:txBody>
      </p:sp>
      <p:sp>
        <p:nvSpPr>
          <p:cNvPr id="2114" name="Google Shape;2114;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C222"/>
        </a:solidFill>
        <a:effectLst/>
      </p:bgPr>
    </p:bg>
    <p:spTree>
      <p:nvGrpSpPr>
        <p:cNvPr id="1" name="Shape 2118"/>
        <p:cNvGrpSpPr/>
        <p:nvPr/>
      </p:nvGrpSpPr>
      <p:grpSpPr>
        <a:xfrm>
          <a:off x="0" y="0"/>
          <a:ext cx="0" cy="0"/>
          <a:chOff x="0" y="0"/>
          <a:chExt cx="0" cy="0"/>
        </a:xfrm>
      </p:grpSpPr>
      <p:sp>
        <p:nvSpPr>
          <p:cNvPr id="2119" name="Google Shape;2119;p115"/>
          <p:cNvSpPr/>
          <p:nvPr/>
        </p:nvSpPr>
        <p:spPr>
          <a:xfrm>
            <a:off x="123600" y="516850"/>
            <a:ext cx="2674200" cy="226800"/>
          </a:xfrm>
          <a:prstGeom prst="rect">
            <a:avLst/>
          </a:prstGeom>
          <a:solidFill>
            <a:srgbClr val="FCC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0" name="Google Shape;2120;p115"/>
          <p:cNvPicPr preferRelativeResize="0"/>
          <p:nvPr/>
        </p:nvPicPr>
        <p:blipFill rotWithShape="1">
          <a:blip r:embed="rId3">
            <a:alphaModFix/>
          </a:blip>
          <a:srcRect l="1240" t="4897" r="8237"/>
          <a:stretch/>
        </p:blipFill>
        <p:spPr>
          <a:xfrm>
            <a:off x="2674175" y="0"/>
            <a:ext cx="6528076" cy="5143500"/>
          </a:xfrm>
          <a:prstGeom prst="rect">
            <a:avLst/>
          </a:prstGeom>
          <a:noFill/>
          <a:ln>
            <a:noFill/>
          </a:ln>
        </p:spPr>
      </p:pic>
      <p:sp>
        <p:nvSpPr>
          <p:cNvPr id="2121" name="Google Shape;2121;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2122" name="Google Shape;2122;p115"/>
          <p:cNvSpPr txBox="1">
            <a:spLocks noGrp="1"/>
          </p:cNvSpPr>
          <p:nvPr>
            <p:ph type="subTitle" idx="1"/>
          </p:nvPr>
        </p:nvSpPr>
        <p:spPr>
          <a:xfrm>
            <a:off x="0" y="1271475"/>
            <a:ext cx="2674200" cy="3548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As the new </a:t>
            </a:r>
            <a:br>
              <a:rPr lang="en"/>
            </a:br>
            <a:r>
              <a:rPr lang="en"/>
              <a:t>SOC manager, you will be tasked with using SIEM tools and technologies to protect OMP from a variety of security events.</a:t>
            </a:r>
            <a:endParaRPr/>
          </a:p>
        </p:txBody>
      </p:sp>
      <p:sp>
        <p:nvSpPr>
          <p:cNvPr id="2123" name="Google Shape;2123;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(Source)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3048</Words>
  <Application>Microsoft Office PowerPoint</Application>
  <PresentationFormat>On-screen Show (16:9)</PresentationFormat>
  <Paragraphs>404</Paragraphs>
  <Slides>72</Slides>
  <Notes>72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72</vt:i4>
      </vt:variant>
    </vt:vector>
  </HeadingPairs>
  <TitlesOfParts>
    <vt:vector size="80" baseType="lpstr">
      <vt:lpstr>Roboto Light</vt:lpstr>
      <vt:lpstr>Inconsolata</vt:lpstr>
      <vt:lpstr>Roboto Medium</vt:lpstr>
      <vt:lpstr>Roboto Thin</vt:lpstr>
      <vt:lpstr>Roboto</vt:lpstr>
      <vt:lpstr>Arial</vt:lpstr>
      <vt:lpstr>Simple Light</vt:lpstr>
      <vt:lpstr>Simple Light</vt:lpstr>
      <vt:lpstr>SIEM Day 1</vt:lpstr>
      <vt:lpstr>Class Objectives</vt:lpstr>
      <vt:lpstr>This week, we will move  from offensive security to defensive security.  </vt:lpstr>
      <vt:lpstr>This Week...</vt:lpstr>
      <vt:lpstr>PowerPoint Presentation</vt:lpstr>
      <vt:lpstr>This Week...</vt:lpstr>
      <vt:lpstr>PowerPoint Presentation</vt:lpstr>
      <vt:lpstr>Introduction to  Continuous Monitoring</vt:lpstr>
      <vt:lpstr>PowerPoint Presentation</vt:lpstr>
      <vt:lpstr>PowerPoint Presentation</vt:lpstr>
      <vt:lpstr>ISCM </vt:lpstr>
      <vt:lpstr>ISCM</vt:lpstr>
      <vt:lpstr>Limiting ISCM</vt:lpstr>
      <vt:lpstr>PowerPoint Presentation</vt:lpstr>
      <vt:lpstr>Prioritizing Risks to Monitor</vt:lpstr>
      <vt:lpstr>PowerPoint Presentation</vt:lpstr>
      <vt:lpstr>Prioritizing Risk</vt:lpstr>
      <vt:lpstr>Prioritizing Risk</vt:lpstr>
      <vt:lpstr>Prioritizing Risk</vt:lpstr>
      <vt:lpstr>Prioritizing Risk</vt:lpstr>
      <vt:lpstr>Organizations must decide for themselves which factors to consider when prioritizing risks.</vt:lpstr>
      <vt:lpstr>7 Minutes</vt:lpstr>
      <vt:lpstr>PowerPoint Presentation</vt:lpstr>
      <vt:lpstr>Logs, Logs, and more Logs</vt:lpstr>
      <vt:lpstr>After organizations decide what kind of events they  want to monitor, they need to decide how to monitor them.</vt:lpstr>
      <vt:lpstr>PowerPoint Presentation</vt:lpstr>
      <vt:lpstr>Logs</vt:lpstr>
      <vt:lpstr>Types of Logs</vt:lpstr>
      <vt:lpstr>Types of Logs</vt:lpstr>
      <vt:lpstr>Types of Logs</vt:lpstr>
      <vt:lpstr>Types of Logs</vt:lpstr>
      <vt:lpstr>Types of Logs</vt:lpstr>
      <vt:lpstr>Logs</vt:lpstr>
      <vt:lpstr>7 Minutes</vt:lpstr>
      <vt:lpstr>PowerPoint Presentation</vt:lpstr>
      <vt:lpstr>PowerPoint Presentation</vt:lpstr>
      <vt:lpstr>Log Aggregation  and Normalization</vt:lpstr>
      <vt:lpstr>Whole Lotta Logs</vt:lpstr>
      <vt:lpstr>Log aggregation is the identification and collection of logs from multiple computing sources.</vt:lpstr>
      <vt:lpstr>Log Aggregation</vt:lpstr>
      <vt:lpstr>Log Parsing</vt:lpstr>
      <vt:lpstr>Log Normalization </vt:lpstr>
      <vt:lpstr>7 Minutes</vt:lpstr>
      <vt:lpstr>PowerPoint Presentation</vt:lpstr>
      <vt:lpstr>Log Correlation </vt:lpstr>
      <vt:lpstr>Log Correlation</vt:lpstr>
      <vt:lpstr>Log Correlation</vt:lpstr>
      <vt:lpstr>Log Correlation</vt:lpstr>
      <vt:lpstr>Correlation Rules</vt:lpstr>
      <vt:lpstr>Correlation Rule</vt:lpstr>
      <vt:lpstr>Once a rule is triggered,  we need to decide what action to take.  The most common response is an alert.</vt:lpstr>
      <vt:lpstr>A correlation alert is a notification  that correlation rules have been  met and an event was detected.</vt:lpstr>
      <vt:lpstr>Correlation Alerts</vt:lpstr>
      <vt:lpstr>Correlation Rule and Alert</vt:lpstr>
      <vt:lpstr>10 Minutes</vt:lpstr>
      <vt:lpstr>PowerPoint Presentation</vt:lpstr>
      <vt:lpstr>SEM + SIM = SIEM</vt:lpstr>
      <vt:lpstr>Security Monitoring </vt:lpstr>
      <vt:lpstr>PowerPoint Presentation</vt:lpstr>
      <vt:lpstr>SIEM </vt:lpstr>
      <vt:lpstr>SIEM combines the technologies of SIM and SEM to collect, organize, and analyze logs to detect security-related events across an organization's technology infrastructure.</vt:lpstr>
      <vt:lpstr>SIEM</vt:lpstr>
      <vt:lpstr>SIEM can assist organizations with the steps covered in  today’s lesson to implement an effective monitoring solution.</vt:lpstr>
      <vt:lpstr>PowerPoint Presentation</vt:lpstr>
      <vt:lpstr>PowerPoint Presentation</vt:lpstr>
      <vt:lpstr>PowerPoint Presentation</vt:lpstr>
      <vt:lpstr>PowerPoint Presentation</vt:lpstr>
      <vt:lpstr>There are many SIEM vendors  and products available, each offering  different solutions.</vt:lpstr>
      <vt:lpstr>Considering a Vendor </vt:lpstr>
      <vt:lpstr>7 Minutes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 Day 1</dc:title>
  <cp:lastModifiedBy>Dan Schmidt</cp:lastModifiedBy>
  <cp:revision>1</cp:revision>
  <dcterms:modified xsi:type="dcterms:W3CDTF">2021-04-19T22:32:12Z</dcterms:modified>
</cp:coreProperties>
</file>